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93" r:id="rId6"/>
  </p:sldMasterIdLst>
  <p:notesMasterIdLst>
    <p:notesMasterId r:id="rId50"/>
  </p:notesMasterIdLst>
  <p:sldIdLst>
    <p:sldId id="1636" r:id="rId7"/>
    <p:sldId id="3410" r:id="rId8"/>
    <p:sldId id="2027" r:id="rId9"/>
    <p:sldId id="3402" r:id="rId10"/>
    <p:sldId id="3405" r:id="rId11"/>
    <p:sldId id="3408" r:id="rId12"/>
    <p:sldId id="1660" r:id="rId13"/>
    <p:sldId id="1635" r:id="rId14"/>
    <p:sldId id="2030" r:id="rId15"/>
    <p:sldId id="1523" r:id="rId16"/>
    <p:sldId id="1716" r:id="rId17"/>
    <p:sldId id="1524" r:id="rId18"/>
    <p:sldId id="1529" r:id="rId19"/>
    <p:sldId id="2067" r:id="rId20"/>
    <p:sldId id="2068" r:id="rId21"/>
    <p:sldId id="2069" r:id="rId22"/>
    <p:sldId id="2070" r:id="rId23"/>
    <p:sldId id="2071" r:id="rId24"/>
    <p:sldId id="1527" r:id="rId25"/>
    <p:sldId id="2034" r:id="rId26"/>
    <p:sldId id="1536" r:id="rId27"/>
    <p:sldId id="1544" r:id="rId28"/>
    <p:sldId id="1558" r:id="rId29"/>
    <p:sldId id="1530" r:id="rId30"/>
    <p:sldId id="262" r:id="rId31"/>
    <p:sldId id="1638" r:id="rId32"/>
    <p:sldId id="1543" r:id="rId33"/>
    <p:sldId id="1548" r:id="rId34"/>
    <p:sldId id="1549" r:id="rId35"/>
    <p:sldId id="1566" r:id="rId36"/>
    <p:sldId id="1550" r:id="rId37"/>
    <p:sldId id="1567" r:id="rId38"/>
    <p:sldId id="1560" r:id="rId39"/>
    <p:sldId id="1637" r:id="rId40"/>
    <p:sldId id="1546" r:id="rId41"/>
    <p:sldId id="1551" r:id="rId42"/>
    <p:sldId id="1552" r:id="rId43"/>
    <p:sldId id="1639" r:id="rId44"/>
    <p:sldId id="1640" r:id="rId45"/>
    <p:sldId id="1556" r:id="rId46"/>
    <p:sldId id="1568" r:id="rId47"/>
    <p:sldId id="1540" r:id="rId48"/>
    <p:sldId id="257" r:id="rId49"/>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8F"/>
    <a:srgbClr val="092E49"/>
    <a:srgbClr val="0359A0"/>
    <a:srgbClr val="184066"/>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3" autoAdjust="0"/>
    <p:restoredTop sz="82350" autoAdjust="0"/>
  </p:normalViewPr>
  <p:slideViewPr>
    <p:cSldViewPr snapToGrid="0">
      <p:cViewPr varScale="1">
        <p:scale>
          <a:sx n="124" d="100"/>
          <a:sy n="124" d="100"/>
        </p:scale>
        <p:origin x="20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89EA4-1B28-4D60-A26A-A50A7FD8E06C}" type="datetimeFigureOut">
              <a:rPr lang="en-US" smtClean="0"/>
              <a:t>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E9041-108E-49A6-B231-436B758ED468}" type="slidenum">
              <a:rPr lang="en-US" smtClean="0"/>
              <a:t>‹#›</a:t>
            </a:fld>
            <a:endParaRPr lang="en-US"/>
          </a:p>
        </p:txBody>
      </p:sp>
    </p:spTree>
    <p:extLst>
      <p:ext uri="{BB962C8B-B14F-4D97-AF65-F5344CB8AC3E}">
        <p14:creationId xmlns:p14="http://schemas.microsoft.com/office/powerpoint/2010/main" val="346807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2/2/21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9621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30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20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746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61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9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2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763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to teach data science</a:t>
            </a:r>
          </a:p>
          <a:p>
            <a:r>
              <a:rPr lang="en-US" dirty="0"/>
              <a:t>This is not to teach DevOps</a:t>
            </a:r>
          </a:p>
          <a:p>
            <a:r>
              <a:rPr lang="en-US" dirty="0"/>
              <a:t>This is not to make you an expert at </a:t>
            </a:r>
            <a:r>
              <a:rPr lang="en-US" dirty="0" err="1"/>
              <a:t>MLFlow</a:t>
            </a:r>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21</a:t>
            </a:fld>
            <a:endParaRPr lang="en-US"/>
          </a:p>
        </p:txBody>
      </p:sp>
    </p:spTree>
    <p:extLst>
      <p:ext uri="{BB962C8B-B14F-4D97-AF65-F5344CB8AC3E}">
        <p14:creationId xmlns:p14="http://schemas.microsoft.com/office/powerpoint/2010/main" val="98462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solidFill>
                  <a:srgbClr val="404040"/>
                </a:solidFill>
                <a:latin typeface="Source Sans Pro" panose="020B0503030403020204" pitchFamily="34" charset="0"/>
              </a:rPr>
              <a:t>It’s difficult to keep track of experiments.</a:t>
            </a:r>
            <a:r>
              <a:rPr lang="en-US" dirty="0">
                <a:solidFill>
                  <a:srgbClr val="404040"/>
                </a:solidFill>
                <a:latin typeface="Source Sans Pro" panose="020B0503030403020204" pitchFamily="34" charset="0"/>
              </a:rPr>
              <a:t> When you are just working with files on your laptop, or with an interactive notebook, how do you tell which data, code and parameters went into getting a particular result?</a:t>
            </a:r>
          </a:p>
          <a:p>
            <a:pPr>
              <a:buFont typeface="Arial" panose="020B0604020202020204" pitchFamily="34" charset="0"/>
              <a:buChar char="•"/>
            </a:pPr>
            <a:r>
              <a:rPr lang="en-US" b="1" dirty="0">
                <a:solidFill>
                  <a:srgbClr val="404040"/>
                </a:solidFill>
                <a:latin typeface="Source Sans Pro" panose="020B0503030403020204" pitchFamily="34" charset="0"/>
              </a:rPr>
              <a:t>It’s difficult to reproduce code.</a:t>
            </a:r>
            <a:r>
              <a:rPr lang="en-US" dirty="0">
                <a:solidFill>
                  <a:srgbClr val="404040"/>
                </a:solidFill>
                <a:latin typeface="Source Sans Pro" panose="020B0503030403020204" pitchFamily="34" charset="0"/>
              </a:rPr>
              <a:t> Even if you have meticulously tracked the code versions and parameters, you need to capture the whole environment (for example, library dependencies) to get the same result again. This is especially challenging if you want another data scientist to use your code, or if you want to run the same code at scale on another platform (for example, in the cloud).</a:t>
            </a:r>
          </a:p>
          <a:p>
            <a:pPr>
              <a:buFont typeface="Arial" panose="020B0604020202020204" pitchFamily="34" charset="0"/>
              <a:buChar char="•"/>
            </a:pPr>
            <a:r>
              <a:rPr lang="en-US" b="1" dirty="0">
                <a:solidFill>
                  <a:srgbClr val="404040"/>
                </a:solidFill>
                <a:latin typeface="Source Sans Pro" panose="020B0503030403020204" pitchFamily="34" charset="0"/>
              </a:rPr>
              <a:t>There’s no standard way to package and deploy models.</a:t>
            </a:r>
            <a:r>
              <a:rPr lang="en-US" dirty="0">
                <a:solidFill>
                  <a:srgbClr val="404040"/>
                </a:solidFill>
                <a:latin typeface="Source Sans Pro" panose="020B0503030403020204" pitchFamily="34" charset="0"/>
              </a:rPr>
              <a:t> Every data science team comes up with its own approach for each ML library that it uses, and the link between a model and the code and parameters that produced it is often lost.</a:t>
            </a:r>
          </a:p>
          <a:p>
            <a:pPr>
              <a:buFont typeface="Arial" panose="020B0604020202020204" pitchFamily="34" charset="0"/>
              <a:buChar char="•"/>
            </a:pPr>
            <a:r>
              <a:rPr lang="en-US" b="1" dirty="0">
                <a:solidFill>
                  <a:srgbClr val="404040"/>
                </a:solidFill>
                <a:latin typeface="Source Sans Pro" panose="020B0503030403020204" pitchFamily="34" charset="0"/>
              </a:rPr>
              <a:t>There’s no central store to manage models (their versions and stage transitions).</a:t>
            </a:r>
            <a:r>
              <a:rPr lang="en-US" dirty="0">
                <a:solidFill>
                  <a:srgbClr val="404040"/>
                </a:solidFill>
                <a:latin typeface="Source Sans Pro" panose="020B0503030403020204" pitchFamily="34" charset="0"/>
              </a:rPr>
              <a:t> A data science team creates many models. In absence of a central place to collaborate and manage model lifecycle, data science teams face challenges in how they manage models stages: from development to staging, and finally, to archiving or production, with respective versions, annotations, and history.</a:t>
            </a:r>
          </a:p>
          <a:p>
            <a:pPr>
              <a:buFont typeface="Arial" panose="020B0604020202020204" pitchFamily="34" charset="0"/>
              <a:buChar char="•"/>
            </a:pPr>
            <a:endParaRPr lang="en-US" b="0" i="0" dirty="0">
              <a:solidFill>
                <a:srgbClr val="404040"/>
              </a:solidFill>
              <a:effectLst/>
              <a:latin typeface="Source Sans Pro" panose="020B0503030403020204" pitchFamily="34" charset="0"/>
            </a:endParaRPr>
          </a:p>
          <a:p>
            <a:r>
              <a:rPr lang="en-US" dirty="0"/>
              <a:t>Moreover, although individual ML libraries provide solutions to some of these problems </a:t>
            </a:r>
          </a:p>
          <a:p>
            <a:r>
              <a:rPr lang="en-US" dirty="0"/>
              <a:t>(for example, model serving), to get the best result you usually want to try </a:t>
            </a:r>
            <a:r>
              <a:rPr lang="en-US" i="1" dirty="0"/>
              <a:t>multiple ML libraries</a:t>
            </a:r>
            <a:r>
              <a:rPr lang="en-US" dirty="0"/>
              <a:t>. </a:t>
            </a:r>
          </a:p>
          <a:p>
            <a:r>
              <a:rPr lang="en-US" dirty="0" err="1"/>
              <a:t>MLflow</a:t>
            </a:r>
            <a:r>
              <a:rPr lang="en-US" dirty="0"/>
              <a:t> lets you train, reuse, and deploy models with any library and package them into reproducible </a:t>
            </a:r>
          </a:p>
          <a:p>
            <a:r>
              <a:rPr lang="en-US" dirty="0"/>
              <a:t>steps that other data scientists can use as a “black box,” without even having to know which library you are using.</a:t>
            </a:r>
            <a:endParaRPr lang="en-US" b="0" i="0" dirty="0">
              <a:solidFill>
                <a:srgbClr val="404040"/>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23</a:t>
            </a:fld>
            <a:endParaRPr lang="en-US"/>
          </a:p>
        </p:txBody>
      </p:sp>
    </p:spTree>
    <p:extLst>
      <p:ext uri="{BB962C8B-B14F-4D97-AF65-F5344CB8AC3E}">
        <p14:creationId xmlns:p14="http://schemas.microsoft.com/office/powerpoint/2010/main" val="348224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a number of different reasons why teams need to package their machine learning projects: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Projects have various library dependencies so shipping a machine learning solution involves the environment in which it was built.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allows for this environment to be a </a:t>
            </a:r>
            <a:r>
              <a:rPr lang="en-US" sz="1200" b="0" i="0" kern="1200" dirty="0" err="1">
                <a:solidFill>
                  <a:schemeClr val="tx1"/>
                </a:solidFill>
                <a:effectLst/>
                <a:latin typeface="+mn-lt"/>
                <a:ea typeface="+mn-ea"/>
                <a:cs typeface="+mn-cs"/>
              </a:rPr>
              <a:t>conda</a:t>
            </a:r>
            <a:r>
              <a:rPr lang="en-US" sz="1200" b="0" i="0" kern="1200" dirty="0">
                <a:solidFill>
                  <a:schemeClr val="tx1"/>
                </a:solidFill>
                <a:effectLst/>
                <a:latin typeface="+mn-lt"/>
                <a:ea typeface="+mn-ea"/>
                <a:cs typeface="+mn-cs"/>
              </a:rPr>
              <a:t> environment or docker container. This means that teams can easily share and publish their code for others to use.</a:t>
            </a:r>
          </a:p>
          <a:p>
            <a:r>
              <a:rPr lang="en-US" sz="1200" b="0" i="0" kern="1200" dirty="0">
                <a:solidFill>
                  <a:schemeClr val="tx1"/>
                </a:solidFill>
                <a:effectLst/>
                <a:latin typeface="+mn-lt"/>
                <a:ea typeface="+mn-ea"/>
                <a:cs typeface="+mn-cs"/>
              </a:rPr>
              <a:t>Machine learning projects become increasingly complex as time goes on. This includes ETL and featurization steps, machine learning models used for pre-processing, and finally the model training itself.</a:t>
            </a:r>
          </a:p>
          <a:p>
            <a:r>
              <a:rPr lang="en-US" sz="1200" b="0" i="0" kern="1200" dirty="0">
                <a:solidFill>
                  <a:schemeClr val="tx1"/>
                </a:solidFill>
                <a:effectLst/>
                <a:latin typeface="+mn-lt"/>
                <a:ea typeface="+mn-ea"/>
                <a:cs typeface="+mn-cs"/>
              </a:rPr>
              <a:t>Each component of a machine learning pipeline needs to allow for tracing its lineage. If there's a failure at some point, tracing the full end-to-end lineage of a model allows for easier debugging.</a:t>
            </a:r>
          </a:p>
          <a:p>
            <a:r>
              <a:rPr lang="en-US" sz="1200" b="1" i="0" kern="1200" dirty="0">
                <a:solidFill>
                  <a:schemeClr val="tx1"/>
                </a:solidFill>
                <a:effectLst/>
                <a:latin typeface="+mn-lt"/>
                <a:ea typeface="+mn-ea"/>
                <a:cs typeface="+mn-cs"/>
              </a:rPr>
              <a:t>ML Projects is a specification for how to organize code in a project.</a:t>
            </a:r>
            <a:r>
              <a:rPr lang="en-US" sz="1200" b="0" i="0" kern="1200" dirty="0">
                <a:solidFill>
                  <a:schemeClr val="tx1"/>
                </a:solidFill>
                <a:effectLst/>
                <a:latin typeface="+mn-lt"/>
                <a:ea typeface="+mn-ea"/>
                <a:cs typeface="+mn-cs"/>
              </a:rPr>
              <a:t> The heart of this is an </a:t>
            </a:r>
            <a:r>
              <a:rPr lang="en-US" sz="1200" b="1" i="0" kern="1200" dirty="0" err="1">
                <a:solidFill>
                  <a:schemeClr val="tx1"/>
                </a:solidFill>
                <a:effectLst/>
                <a:latin typeface="+mn-lt"/>
                <a:ea typeface="+mn-ea"/>
                <a:cs typeface="+mn-cs"/>
              </a:rPr>
              <a:t>MLproject</a:t>
            </a:r>
            <a:r>
              <a:rPr lang="en-US" sz="1200" b="1" i="0" kern="1200" dirty="0">
                <a:solidFill>
                  <a:schemeClr val="tx1"/>
                </a:solidFill>
                <a:effectLst/>
                <a:latin typeface="+mn-lt"/>
                <a:ea typeface="+mn-ea"/>
                <a:cs typeface="+mn-cs"/>
              </a:rPr>
              <a:t> file,</a:t>
            </a:r>
            <a:r>
              <a:rPr lang="en-US" sz="1200" b="0" i="0" kern="1200" dirty="0">
                <a:solidFill>
                  <a:schemeClr val="tx1"/>
                </a:solidFill>
                <a:effectLst/>
                <a:latin typeface="+mn-lt"/>
                <a:ea typeface="+mn-ea"/>
                <a:cs typeface="+mn-cs"/>
              </a:rPr>
              <a:t> a YAML specification for the components of an ML project. This allows for more complex workflows since a project can execute another project, allowing for encapsulation of each stage of a more complex machine learning architecture. This means that teams can collaborate more easily using this architecture.</a:t>
            </a: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30</a:t>
            </a:fld>
            <a:endParaRPr lang="en-US"/>
          </a:p>
        </p:txBody>
      </p:sp>
    </p:spTree>
    <p:extLst>
      <p:ext uri="{BB962C8B-B14F-4D97-AF65-F5344CB8AC3E}">
        <p14:creationId xmlns:p14="http://schemas.microsoft.com/office/powerpoint/2010/main" val="376602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174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Flavors offer a way of saving models in a way that's agnostic to the training development, making it significantly easier to be used in various deployment options. Some of the most popular built-in flavors include the following:</a:t>
            </a:r>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32</a:t>
            </a:fld>
            <a:endParaRPr lang="en-US"/>
          </a:p>
        </p:txBody>
      </p:sp>
    </p:spTree>
    <p:extLst>
      <p:ext uri="{BB962C8B-B14F-4D97-AF65-F5344CB8AC3E}">
        <p14:creationId xmlns:p14="http://schemas.microsoft.com/office/powerpoint/2010/main" val="385822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Registry component is a centralized model store, set of APIs, and UI, to collaboratively manage the full lifecycle of an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It provides model lineage (which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Experiment and Run produced the model), model versioning, stage transitions (e.g. from staging to production), annotations (e.g. with comments, tags), and deployment management (e.g. which production jobs have requested a specific model version).</a:t>
            </a:r>
          </a:p>
          <a:p>
            <a:r>
              <a:rPr lang="en-US" sz="1200" b="0" i="0" kern="1200" dirty="0">
                <a:solidFill>
                  <a:schemeClr val="tx1"/>
                </a:solidFill>
                <a:effectLst/>
                <a:latin typeface="+mn-lt"/>
                <a:ea typeface="+mn-ea"/>
                <a:cs typeface="+mn-cs"/>
              </a:rPr>
              <a:t>Model registry has the following 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Central Repository:</a:t>
            </a:r>
            <a:r>
              <a:rPr lang="en-US" sz="1200" b="0" i="0" kern="1200" dirty="0">
                <a:solidFill>
                  <a:schemeClr val="tx1"/>
                </a:solidFill>
                <a:effectLst/>
                <a:latin typeface="+mn-lt"/>
                <a:ea typeface="+mn-ea"/>
                <a:cs typeface="+mn-cs"/>
              </a:rPr>
              <a:t> Register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models with the </a:t>
            </a:r>
            <a:r>
              <a:rPr lang="en-US" sz="1200" b="0" i="0" kern="1200" dirty="0" err="1">
                <a:solidFill>
                  <a:schemeClr val="tx1"/>
                </a:solidFill>
                <a:effectLst/>
                <a:latin typeface="+mn-lt"/>
                <a:ea typeface="+mn-ea"/>
                <a:cs typeface="+mn-cs"/>
              </a:rPr>
              <a:t>MLflow</a:t>
            </a:r>
            <a:r>
              <a:rPr lang="en-US" sz="1200" b="0" i="0" kern="1200" dirty="0">
                <a:solidFill>
                  <a:schemeClr val="tx1"/>
                </a:solidFill>
                <a:effectLst/>
                <a:latin typeface="+mn-lt"/>
                <a:ea typeface="+mn-ea"/>
                <a:cs typeface="+mn-cs"/>
              </a:rPr>
              <a:t> Model Registry. A registered model has a unique name, version, stage, and other metadata.</a:t>
            </a:r>
          </a:p>
          <a:p>
            <a:r>
              <a:rPr lang="en-US" sz="1200" b="1" i="0" kern="1200" dirty="0">
                <a:solidFill>
                  <a:schemeClr val="tx1"/>
                </a:solidFill>
                <a:effectLst/>
                <a:latin typeface="+mn-lt"/>
                <a:ea typeface="+mn-ea"/>
                <a:cs typeface="+mn-cs"/>
              </a:rPr>
              <a:t>Model Versioning:</a:t>
            </a:r>
            <a:r>
              <a:rPr lang="en-US" sz="1200" b="0" i="0" kern="1200" dirty="0">
                <a:solidFill>
                  <a:schemeClr val="tx1"/>
                </a:solidFill>
                <a:effectLst/>
                <a:latin typeface="+mn-lt"/>
                <a:ea typeface="+mn-ea"/>
                <a:cs typeface="+mn-cs"/>
              </a:rPr>
              <a:t> Automatically keep track of versions for registered models when updated.</a:t>
            </a:r>
          </a:p>
          <a:p>
            <a:r>
              <a:rPr lang="en-US" sz="1200" b="1" i="0" kern="1200" dirty="0">
                <a:solidFill>
                  <a:schemeClr val="tx1"/>
                </a:solidFill>
                <a:effectLst/>
                <a:latin typeface="+mn-lt"/>
                <a:ea typeface="+mn-ea"/>
                <a:cs typeface="+mn-cs"/>
              </a:rPr>
              <a:t>Model Stage:</a:t>
            </a:r>
            <a:r>
              <a:rPr lang="en-US" sz="1200" b="0" i="0" kern="1200" dirty="0">
                <a:solidFill>
                  <a:schemeClr val="tx1"/>
                </a:solidFill>
                <a:effectLst/>
                <a:latin typeface="+mn-lt"/>
                <a:ea typeface="+mn-ea"/>
                <a:cs typeface="+mn-cs"/>
              </a:rPr>
              <a:t> Assigned preset or custom stages to each model version, like “Staging” and “Production” to represent the lifecycle of a model.</a:t>
            </a:r>
          </a:p>
          <a:p>
            <a:r>
              <a:rPr lang="en-US" sz="1200" b="1" i="0" kern="1200" dirty="0">
                <a:solidFill>
                  <a:schemeClr val="tx1"/>
                </a:solidFill>
                <a:effectLst/>
                <a:latin typeface="+mn-lt"/>
                <a:ea typeface="+mn-ea"/>
                <a:cs typeface="+mn-cs"/>
              </a:rPr>
              <a:t>Model Stage Transitions:</a:t>
            </a:r>
            <a:r>
              <a:rPr lang="en-US" sz="1200" b="0" i="0" kern="1200" dirty="0">
                <a:solidFill>
                  <a:schemeClr val="tx1"/>
                </a:solidFill>
                <a:effectLst/>
                <a:latin typeface="+mn-lt"/>
                <a:ea typeface="+mn-ea"/>
                <a:cs typeface="+mn-cs"/>
              </a:rPr>
              <a:t> Record new registration events or changes as activities that automatically log users, changes, and additional metadata such as comments.</a:t>
            </a:r>
          </a:p>
          <a:p>
            <a:r>
              <a:rPr lang="en-US" sz="1200" b="1" i="0" kern="1200" dirty="0">
                <a:solidFill>
                  <a:schemeClr val="tx1"/>
                </a:solidFill>
                <a:effectLst/>
                <a:latin typeface="+mn-lt"/>
                <a:ea typeface="+mn-ea"/>
                <a:cs typeface="+mn-cs"/>
              </a:rPr>
              <a:t>CI/CD Workflow Integration:</a:t>
            </a:r>
            <a:r>
              <a:rPr lang="en-US" sz="1200" b="0" i="0" kern="1200" dirty="0">
                <a:solidFill>
                  <a:schemeClr val="tx1"/>
                </a:solidFill>
                <a:effectLst/>
                <a:latin typeface="+mn-lt"/>
                <a:ea typeface="+mn-ea"/>
                <a:cs typeface="+mn-cs"/>
              </a:rPr>
              <a:t> Record stage transitions, request, review and approve changes as part of CI/CD pipelines for better control and governance.</a:t>
            </a:r>
          </a:p>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33</a:t>
            </a:fld>
            <a:endParaRPr lang="en-US"/>
          </a:p>
        </p:txBody>
      </p:sp>
    </p:spTree>
    <p:extLst>
      <p:ext uri="{BB962C8B-B14F-4D97-AF65-F5344CB8AC3E}">
        <p14:creationId xmlns:p14="http://schemas.microsoft.com/office/powerpoint/2010/main" val="183632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E9041-108E-49A6-B231-436B758ED468}" type="slidenum">
              <a:rPr lang="en-US" smtClean="0"/>
              <a:t>40</a:t>
            </a:fld>
            <a:endParaRPr lang="en-US"/>
          </a:p>
        </p:txBody>
      </p:sp>
    </p:spTree>
    <p:extLst>
      <p:ext uri="{BB962C8B-B14F-4D97-AF65-F5344CB8AC3E}">
        <p14:creationId xmlns:p14="http://schemas.microsoft.com/office/powerpoint/2010/main" val="1375835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3836288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None/>
            </a:pPr>
            <a:r>
              <a:rPr lang="en-US" sz="900" b="1">
                <a:latin typeface="Segoe UI" pitchFamily="34" charset="0"/>
              </a:rPr>
              <a:t>This slide is required. </a:t>
            </a:r>
            <a:r>
              <a:rPr lang="en-US" sz="900" b="1" i="1">
                <a:latin typeface="Segoe UI" pitchFamily="34" charset="0"/>
              </a:rPr>
              <a:t>Do NOT delete. </a:t>
            </a:r>
            <a:r>
              <a:rPr lang="en-US" sz="900" b="1">
                <a:highlight>
                  <a:srgbClr val="FFFF00"/>
                </a:highlight>
                <a:latin typeface="Segoe UI" pitchFamily="34" charset="0"/>
              </a:rPr>
              <a:t>This should the first slide in your presentation </a:t>
            </a:r>
            <a:r>
              <a:rPr lang="en-US" sz="900" b="1" i="1">
                <a:highlight>
                  <a:srgbClr val="FFFF00"/>
                </a:highlight>
                <a:latin typeface="Segoe UI" pitchFamily="34" charset="0"/>
              </a:rPr>
              <a:t>after your session opening</a:t>
            </a:r>
            <a:r>
              <a:rPr lang="en-US" sz="900" b="1">
                <a:highlight>
                  <a:srgbClr val="FFFF00"/>
                </a:highlight>
                <a:latin typeface="Segoe UI" pitchFamily="34" charset="0"/>
              </a:rPr>
              <a:t>. </a:t>
            </a:r>
          </a:p>
          <a:p>
            <a:pPr lvl="1"/>
            <a:r>
              <a:rPr lang="en-US" sz="900">
                <a:latin typeface="Segoe UI" pitchFamily="34" charset="0"/>
              </a:rPr>
              <a:t>This slide should be part of your session opening and introduce what the learner will </a:t>
            </a:r>
            <a:r>
              <a:rPr lang="en-US" sz="900" b="1">
                <a:latin typeface="Segoe UI" pitchFamily="34" charset="0"/>
              </a:rPr>
              <a:t>be better able to </a:t>
            </a:r>
            <a:r>
              <a:rPr lang="en-US" sz="900" b="1" i="1">
                <a:latin typeface="Segoe UI" pitchFamily="34" charset="0"/>
              </a:rPr>
              <a:t>do</a:t>
            </a:r>
            <a:r>
              <a:rPr lang="en-US" sz="900" b="1">
                <a:latin typeface="Segoe UI" pitchFamily="34" charset="0"/>
              </a:rPr>
              <a:t> as a result of attending this session.</a:t>
            </a:r>
          </a:p>
          <a:p>
            <a:pPr lvl="1"/>
            <a:r>
              <a:rPr lang="en-US" sz="900">
                <a:latin typeface="Segoe UI" pitchFamily="34" charset="0"/>
              </a:rPr>
              <a:t>You should have no more than 3 learning objectives for your session. Best practice: 1 Learning objective for 60 minute session. Aim for depth vs. breadth.</a:t>
            </a:r>
          </a:p>
          <a:p>
            <a:pPr lvl="1"/>
            <a:r>
              <a:rPr lang="en-US" sz="900">
                <a:latin typeface="Segoe UI" pitchFamily="34" charset="0"/>
              </a:rPr>
              <a:t>Good learning objectives should be learner centric, start with a verb (</a:t>
            </a:r>
            <a:r>
              <a:rPr lang="en-US" sz="900" i="1">
                <a:latin typeface="Segoe UI" pitchFamily="34" charset="0"/>
              </a:rPr>
              <a:t>e.g., articulate, demonstrate, deliver, architect, troubleshoot, design</a:t>
            </a:r>
            <a:r>
              <a:rPr lang="en-US" sz="900">
                <a:latin typeface="Segoe UI" pitchFamily="34" charset="0"/>
              </a:rPr>
              <a:t>) and be </a:t>
            </a:r>
            <a:r>
              <a:rPr lang="en-US" sz="900" b="1">
                <a:latin typeface="Segoe UI" pitchFamily="34" charset="0"/>
              </a:rPr>
              <a:t>S.M.A.R.T </a:t>
            </a:r>
            <a:r>
              <a:rPr lang="en-US" sz="900">
                <a:latin typeface="Segoe UI" pitchFamily="34" charset="0"/>
              </a:rPr>
              <a:t>(specific, measurable, achievable, realistic, time-bound). The learning objective should define a desired learner behavior (NOT what you are going to present).</a:t>
            </a:r>
          </a:p>
          <a:p>
            <a:pPr lvl="1"/>
            <a:r>
              <a:rPr lang="en-US" sz="900">
                <a:latin typeface="Segoe UI" pitchFamily="34" charset="0"/>
              </a:rPr>
              <a:t>The learning objectives on this slide should match those defined and published for your session on the SPARK session submission form.</a:t>
            </a:r>
          </a:p>
          <a:p>
            <a:pPr lvl="1">
              <a:buFont typeface="Arial" pitchFamily="34" charset="0"/>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72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645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800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57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428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24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2/2/21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72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1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6.emf"/><Relationship Id="rId4" Type="http://schemas.openxmlformats.org/officeDocument/2006/relationships/image" Target="../media/image1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4.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emf"/><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908BA48-98CB-4455-B0B2-711AA955D354}"/>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8137588B-B95C-415D-A1BE-876B9416C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618121D5-7884-4135-9638-195C53F5C67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38CCEF90-5BE5-43BD-9ECC-B1547524C67C}"/>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0101EA9-7A2E-46A6-A502-D47C0FFF7D58}"/>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722629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8CFB381-62C5-444D-BFC3-243F7E9F10BE}"/>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5ECBDCEA-CEE4-43F9-988D-0F101620176B}"/>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2F35397E-393F-4553-8AAF-192E0ADC3581}"/>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A5D32001-2A42-415F-9617-F5442E7D472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6C8566CB-DCA3-42BE-BE61-A91369F75B57}"/>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19770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AE99871D-CDDF-4A72-B737-D26A0A9A9B15}"/>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CD1C2B93-DAE2-4C42-AF92-B631F0713CC9}"/>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CD742E00-954C-4422-91DD-7943B101F351}"/>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099F4DE0-FD74-4D96-992B-602255D6C431}"/>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D41F959-5C2B-4A72-8DFE-98F07BFF4CB3}"/>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95013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236926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nd (Data Viz)">
    <p:bg>
      <p:bgPr>
        <a:solidFill>
          <a:srgbClr val="183F66"/>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bg1"/>
                </a:solidFill>
                <a:latin typeface="Segoe UI" charset="0"/>
                <a:ea typeface="Segoe UI" charset="0"/>
                <a:cs typeface="Segoe UI" charset="0"/>
              </a:rPr>
              <a:t>© Copyright Microsoft Corporation. All rights reserved.</a:t>
            </a:r>
          </a:p>
        </p:txBody>
      </p:sp>
    </p:spTree>
    <p:extLst>
      <p:ext uri="{BB962C8B-B14F-4D97-AF65-F5344CB8AC3E}">
        <p14:creationId xmlns:p14="http://schemas.microsoft.com/office/powerpoint/2010/main" val="2696787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13751" y="2084187"/>
            <a:ext cx="5682249" cy="1793090"/>
          </a:xfrm>
          <a:noFill/>
        </p:spPr>
        <p:txBody>
          <a:bodyPr lIns="0"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452932" y="3878574"/>
            <a:ext cx="5643068" cy="1792326"/>
          </a:xfrm>
          <a:noFill/>
        </p:spPr>
        <p:txBody>
          <a:bodyPr lIns="0"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3" name="Rectangle 42">
            <a:extLst>
              <a:ext uri="{FF2B5EF4-FFF2-40B4-BE49-F238E27FC236}">
                <a16:creationId xmlns:a16="http://schemas.microsoft.com/office/drawing/2014/main" id="{7AA9E55C-7145-44AA-A194-18A56141D1B4}"/>
              </a:ext>
            </a:extLst>
          </p:cNvPr>
          <p:cNvSpPr/>
          <p:nvPr userDrawn="1"/>
        </p:nvSpPr>
        <p:spPr>
          <a:xfrm>
            <a:off x="6121842" y="683776"/>
            <a:ext cx="4783277" cy="1421928"/>
          </a:xfrm>
          <a:prstGeom prst="rect">
            <a:avLst/>
          </a:prstGeom>
        </p:spPr>
        <p:txBody>
          <a:bodyPr wrap="square">
            <a:spAutoFit/>
          </a:bodyPr>
          <a:lstStyle/>
          <a:p>
            <a:pPr>
              <a:lnSpc>
                <a:spcPct val="90000"/>
              </a:lnSpc>
            </a:pPr>
            <a:r>
              <a:rPr lang="fr-FR" sz="4800" b="1" spc="-98" dirty="0">
                <a:ln w="3175">
                  <a:noFill/>
                </a:ln>
                <a:solidFill>
                  <a:srgbClr val="FFFFFF"/>
                </a:solidFill>
                <a:latin typeface="Segoe UI" panose="020B0502040204020203" pitchFamily="34" charset="0"/>
                <a:cs typeface="Segoe UI" panose="020B0502040204020203" pitchFamily="34" charset="0"/>
              </a:rPr>
              <a:t>Partner Practice </a:t>
            </a:r>
            <a:r>
              <a:rPr lang="fr-FR" sz="4800" b="1" spc="-98" dirty="0" err="1">
                <a:ln w="3175">
                  <a:noFill/>
                </a:ln>
                <a:solidFill>
                  <a:srgbClr val="FFFFFF"/>
                </a:solidFill>
                <a:latin typeface="Segoe UI" panose="020B0502040204020203" pitchFamily="34" charset="0"/>
                <a:cs typeface="Segoe UI" panose="020B0502040204020203" pitchFamily="34" charset="0"/>
              </a:rPr>
              <a:t>Enablement</a:t>
            </a:r>
            <a:endParaRPr lang="en-US" sz="4800" b="1" spc="-98" dirty="0">
              <a:ln w="3175">
                <a:noFill/>
              </a:ln>
              <a:solidFill>
                <a:srgbClr val="FFFFFF"/>
              </a:solidFill>
              <a:latin typeface="Segoe UI" panose="020B0502040204020203" pitchFamily="34" charset="0"/>
              <a:cs typeface="Segoe UI" panose="020B0502040204020203" pitchFamily="34" charset="0"/>
            </a:endParaRPr>
          </a:p>
        </p:txBody>
      </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3"/>
          <a:stretch>
            <a:fillRect/>
          </a:stretch>
        </p:blipFill>
        <p:spPr>
          <a:xfrm>
            <a:off x="6259750" y="2587752"/>
            <a:ext cx="5932250" cy="3439777"/>
          </a:xfrm>
          <a:prstGeom prst="rect">
            <a:avLst/>
          </a:prstGeom>
        </p:spPr>
      </p:pic>
    </p:spTree>
    <p:extLst>
      <p:ext uri="{BB962C8B-B14F-4D97-AF65-F5344CB8AC3E}">
        <p14:creationId xmlns:p14="http://schemas.microsoft.com/office/powerpoint/2010/main" val="2465832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45198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32608"/>
          </a:xfrm>
        </p:spPr>
        <p:txBody>
          <a:bodyPr/>
          <a:lstStyle>
            <a:lvl1pPr marL="0" indent="0">
              <a:buNone/>
              <a:defRPr sz="3600">
                <a:gradFill>
                  <a:gsLst>
                    <a:gs pos="1250">
                      <a:schemeClr val="tx1"/>
                    </a:gs>
                    <a:gs pos="99000">
                      <a:schemeClr val="tx1"/>
                    </a:gs>
                  </a:gsLst>
                  <a:lin ang="5400000" scaled="0"/>
                </a:gradFill>
              </a:defRPr>
            </a:lvl1pPr>
            <a:lvl2pPr marL="0" indent="0">
              <a:spcBef>
                <a:spcPts val="300"/>
              </a:spcBef>
              <a:spcAft>
                <a:spcPts val="600"/>
              </a:spcAft>
              <a:buFontTx/>
              <a:buNone/>
              <a:defRPr sz="2000"/>
            </a:lvl2pPr>
            <a:lvl3pPr marL="224097" indent="0">
              <a:spcBef>
                <a:spcPts val="300"/>
              </a:spcBef>
              <a:spcAft>
                <a:spcPts val="600"/>
              </a:spcAft>
              <a:buNone/>
              <a:defRPr sz="1800"/>
            </a:lvl3pPr>
            <a:lvl4pPr marL="448193" indent="0">
              <a:spcBef>
                <a:spcPts val="300"/>
              </a:spcBef>
              <a:spcAft>
                <a:spcPts val="600"/>
              </a:spcAft>
              <a:buNone/>
              <a:defRPr sz="1400">
                <a:latin typeface="Segoe UI" panose="020B0502040204020203" pitchFamily="34" charset="0"/>
                <a:cs typeface="Segoe UI" panose="020B0502040204020203" pitchFamily="34" charset="0"/>
              </a:defRPr>
            </a:lvl4pPr>
            <a:lvl5pPr marL="672290" indent="0">
              <a:spcBef>
                <a:spcPts val="300"/>
              </a:spcBef>
              <a:spcAft>
                <a:spcPts val="6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307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00726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a:extLst>
              <a:ext uri="{FF2B5EF4-FFF2-40B4-BE49-F238E27FC236}">
                <a16:creationId xmlns:a16="http://schemas.microsoft.com/office/drawing/2014/main" id="{B7F7C7C6-E140-48ED-96BA-7C98FA671C09}"/>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8274577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a:extLst>
              <a:ext uri="{FF2B5EF4-FFF2-40B4-BE49-F238E27FC236}">
                <a16:creationId xmlns:a16="http://schemas.microsoft.com/office/drawing/2014/main" id="{97751EF8-6B26-4639-AF53-71A9904C69DE}"/>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17858892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20F0EEE-3B06-42A4-A878-D5D31084F2CB}"/>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CDF0C148-4A80-4DA9-B7A9-D4DFC48A05B9}"/>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F86BF2C9-0816-4CE5-9B9B-8F4A4D00F51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83993080-EBDA-41A0-B781-F143CFCD9953}"/>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3410C0F6-243A-4AAC-8A35-C0B48FBAC1C8}"/>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67260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a:lvl1pPr>
          </a:lstStyle>
          <a:p>
            <a:r>
              <a:rPr lang="en-US" dirty="0"/>
              <a:t>Click to edit Master title style Click to edit Master title style</a:t>
            </a:r>
          </a:p>
        </p:txBody>
      </p:sp>
      <p:sp>
        <p:nvSpPr>
          <p:cNvPr id="5" name="TextBox 7">
            <a:extLst>
              <a:ext uri="{FF2B5EF4-FFF2-40B4-BE49-F238E27FC236}">
                <a16:creationId xmlns:a16="http://schemas.microsoft.com/office/drawing/2014/main" id="{11D32FA1-E330-4454-94F1-0E602C98CB9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20211422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5687179" cy="899665"/>
          </a:xfrm>
        </p:spPr>
        <p:txBody>
          <a:body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71055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p>
            <a:r>
              <a:rPr lang="en-US" dirty="0"/>
              <a:t>Click to edit Master title style</a:t>
            </a:r>
          </a:p>
        </p:txBody>
      </p:sp>
      <p:sp>
        <p:nvSpPr>
          <p:cNvPr id="4" name="TextBox 7">
            <a:extLst>
              <a:ext uri="{FF2B5EF4-FFF2-40B4-BE49-F238E27FC236}">
                <a16:creationId xmlns:a16="http://schemas.microsoft.com/office/drawing/2014/main" id="{14362529-9CD0-4A58-8683-D46AA90B9516}"/>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solidFill>
                  <a:schemeClr val="accent3">
                    <a:lumMod val="90000"/>
                  </a:schemeClr>
                </a:solidFill>
                <a:latin typeface="Segoe UI" panose="020B0502040204020203" pitchFamily="34" charset="0"/>
              </a:rPr>
              <a:t>MICROSOFT CONFIDENTIAL – INTERNAL ONLY</a:t>
            </a:r>
          </a:p>
        </p:txBody>
      </p:sp>
    </p:spTree>
    <p:extLst>
      <p:ext uri="{BB962C8B-B14F-4D97-AF65-F5344CB8AC3E}">
        <p14:creationId xmlns:p14="http://schemas.microsoft.com/office/powerpoint/2010/main" val="8210616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0120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8264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4219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BBF7EE7-5C37-4605-8697-F53EDEA84705}"/>
              </a:ext>
            </a:extLst>
          </p:cNvPr>
          <p:cNvSpPr/>
          <p:nvPr userDrawn="1"/>
        </p:nvSpPr>
        <p:spPr bwMode="auto">
          <a:xfrm>
            <a:off x="4267200" y="6515100"/>
            <a:ext cx="3657600" cy="2667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08320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119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80950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5755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BBB758-1D73-46EF-A0C5-539A882E2066}"/>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07B7E86-9FBD-4CE6-A887-765945C15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4D694A23-AEB8-4F7C-BC91-77E01187AABA}"/>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6F1012BA-C34E-4D94-8DE8-CEFD20522CE5}"/>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4D862940-D908-4752-AB42-B84809563A4C}"/>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598246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57451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6233057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hasCustomPrompt="1"/>
          </p:nvPr>
        </p:nvSpPr>
        <p:spPr>
          <a:xfrm>
            <a:off x="269240" y="289511"/>
            <a:ext cx="5750560" cy="899665"/>
          </a:xfrm>
        </p:spPr>
        <p:txBody>
          <a:bodyPr/>
          <a:lstStyle>
            <a:lvl1pPr>
              <a:defRPr/>
            </a:lvl1pPr>
          </a:lstStyle>
          <a:p>
            <a:r>
              <a:rPr lang="en-US" dirty="0"/>
              <a:t>Click to edit Master title style Click to</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2125662"/>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2932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dirty="0"/>
              <a:t>Click to edit Master</a:t>
            </a:r>
          </a:p>
        </p:txBody>
      </p:sp>
      <p:sp>
        <p:nvSpPr>
          <p:cNvPr id="8" name="Text Placeholder 5">
            <a:extLst>
              <a:ext uri="{FF2B5EF4-FFF2-40B4-BE49-F238E27FC236}">
                <a16:creationId xmlns:a16="http://schemas.microsoft.com/office/drawing/2014/main" id="{E12C369E-AEBE-428B-9FEC-07C762FDB537}"/>
              </a:ext>
            </a:extLst>
          </p:cNvPr>
          <p:cNvSpPr>
            <a:spLocks noGrp="1"/>
          </p:cNvSpPr>
          <p:nvPr>
            <p:ph type="body" sz="quarter" idx="11"/>
          </p:nvPr>
        </p:nvSpPr>
        <p:spPr>
          <a:xfrm>
            <a:off x="269240" y="1600200"/>
            <a:ext cx="5825274" cy="1991058"/>
          </a:xfrm>
        </p:spPr>
        <p:txBody>
          <a:bodyPr/>
          <a:lstStyle>
            <a:lvl1pPr marL="0" indent="0">
              <a:buNone/>
              <a:defRPr sz="3300">
                <a:solidFill>
                  <a:schemeClr val="tx1"/>
                </a:solidFill>
              </a:defRPr>
            </a:lvl1pPr>
            <a:lvl2pPr marL="0" indent="0">
              <a:spcBef>
                <a:spcPts val="300"/>
              </a:spcBef>
              <a:spcAft>
                <a:spcPts val="600"/>
              </a:spcAft>
              <a:buFontTx/>
              <a:buNone/>
              <a:defRPr sz="2000">
                <a:solidFill>
                  <a:schemeClr val="tx1"/>
                </a:solidFill>
              </a:defRPr>
            </a:lvl2pPr>
            <a:lvl3pPr marL="224097" indent="0">
              <a:spcBef>
                <a:spcPts val="300"/>
              </a:spcBef>
              <a:spcAft>
                <a:spcPts val="600"/>
              </a:spcAft>
              <a:buNone/>
              <a:defRPr sz="1800">
                <a:solidFill>
                  <a:schemeClr val="tx1"/>
                </a:solidFill>
              </a:defRPr>
            </a:lvl3pPr>
            <a:lvl4pPr marL="448193" indent="0">
              <a:spcBef>
                <a:spcPts val="300"/>
              </a:spcBef>
              <a:spcAft>
                <a:spcPts val="600"/>
              </a:spcAft>
              <a:buNone/>
              <a:defRPr sz="1400">
                <a:solidFill>
                  <a:schemeClr val="tx1"/>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468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50-50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77161-1A5D-4DC9-B600-5D90769C58FB}"/>
              </a:ext>
            </a:extLst>
          </p:cNvPr>
          <p:cNvSpPr/>
          <p:nvPr userDrawn="1"/>
        </p:nvSpPr>
        <p:spPr bwMode="auto">
          <a:xfrm>
            <a:off x="3886200" y="6324600"/>
            <a:ext cx="2208245" cy="531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itle 1">
            <a:extLst>
              <a:ext uri="{FF2B5EF4-FFF2-40B4-BE49-F238E27FC236}">
                <a16:creationId xmlns:a16="http://schemas.microsoft.com/office/drawing/2014/main" id="{638B545E-5A94-4DD3-8BE1-5324BB3FC84A}"/>
              </a:ext>
            </a:extLst>
          </p:cNvPr>
          <p:cNvSpPr>
            <a:spLocks noGrp="1"/>
          </p:cNvSpPr>
          <p:nvPr>
            <p:ph type="title"/>
          </p:nvPr>
        </p:nvSpPr>
        <p:spPr>
          <a:xfrm>
            <a:off x="269240" y="289511"/>
            <a:ext cx="5750560" cy="899665"/>
          </a:xfrm>
        </p:spPr>
        <p:txBody>
          <a:bodyPr/>
          <a:lstStyle>
            <a:lvl1pPr>
              <a:defRPr/>
            </a:lvl1pPr>
          </a:lstStyle>
          <a:p>
            <a:r>
              <a:rPr lang="en-US" dirty="0"/>
              <a:t>Click to edit Master</a:t>
            </a:r>
          </a:p>
        </p:txBody>
      </p:sp>
    </p:spTree>
    <p:extLst>
      <p:ext uri="{BB962C8B-B14F-4D97-AF65-F5344CB8AC3E}">
        <p14:creationId xmlns:p14="http://schemas.microsoft.com/office/powerpoint/2010/main" val="289121438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597904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67101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0751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5511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856820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C657422-F6CC-41C7-8EA6-A3166937F9F1}"/>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7FF64B2F-F239-41DE-BE44-879A2D9CB6F8}"/>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E045F4E5-BEC2-42BC-9228-4F167E9E3986}"/>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7A078F39-27E4-4A5A-831B-79A8AA03CD95}"/>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35E61841-477B-474B-BC27-129EBC0D57DB}"/>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42B9B722-8D85-40B7-9C32-77EF7DC76FCE}"/>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721219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1" y="3146570"/>
            <a:ext cx="3288506" cy="701387"/>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803742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02811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965621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467394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WC logo" descr="Worldwide Communities logo">
            <a:extLst>
              <a:ext uri="{FF2B5EF4-FFF2-40B4-BE49-F238E27FC236}">
                <a16:creationId xmlns:a16="http://schemas.microsoft.com/office/drawing/2014/main" id="{3C049052-A50B-4F87-8B52-6F4021D8AA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6"/>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002055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WC logo" descr="Worldwide Communities logo">
            <a:extLst>
              <a:ext uri="{FF2B5EF4-FFF2-40B4-BE49-F238E27FC236}">
                <a16:creationId xmlns:a16="http://schemas.microsoft.com/office/drawing/2014/main" id="{B150AE0B-5483-4CDE-B7E6-56ADCA9BBC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2" y="5787580"/>
            <a:ext cx="3150108" cy="4846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28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5402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63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156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205000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94ED866-D7C5-47C5-9285-2BD4B598BF55}"/>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8C5EE6F9-1F66-4BC0-9E8B-A4D15DFC45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1D9DBC9F-1DA8-4A14-8F76-3E941950D340}"/>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FCD055DB-02C1-4C4E-BE9B-12AE00D4CD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4229BFD4-43C5-43DD-A901-D11FA6660384}"/>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16A030A2-FFB5-4DB8-961E-7C861A4DE395}"/>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8" name="Zástupný symbol pro zápatí 7">
            <a:extLst>
              <a:ext uri="{FF2B5EF4-FFF2-40B4-BE49-F238E27FC236}">
                <a16:creationId xmlns:a16="http://schemas.microsoft.com/office/drawing/2014/main" id="{CB1344B4-7CFD-4652-987E-8E7A74DF8C01}"/>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B4A146A6-5F0B-463E-A228-29AE2DD1F581}"/>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284644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1256471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7022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424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4741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3535917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977926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18746128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15961157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3463293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WC logo" descr="Technical Leadership Development Program">
            <a:extLst>
              <a:ext uri="{FF2B5EF4-FFF2-40B4-BE49-F238E27FC236}">
                <a16:creationId xmlns:a16="http://schemas.microsoft.com/office/drawing/2014/main" id="{6ED0360A-55FA-43B0-97E3-2E96333993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88263" y="5833299"/>
            <a:ext cx="2852928" cy="438912"/>
          </a:xfrm>
          <a:prstGeom prst="rect">
            <a:avLst/>
          </a:prstGeom>
        </p:spPr>
      </p:pic>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4"/>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555344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6E91BB5-A949-40C7-A65C-62B8FBF9474A}"/>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E69B0474-1E60-4B1F-BD24-1466D28EAFE0}"/>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4" name="Zástupný symbol pro zápatí 3">
            <a:extLst>
              <a:ext uri="{FF2B5EF4-FFF2-40B4-BE49-F238E27FC236}">
                <a16:creationId xmlns:a16="http://schemas.microsoft.com/office/drawing/2014/main" id="{5F1CB2F2-962A-4F8E-B232-E1E502B15008}"/>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76DD24BB-248F-43BF-8807-26A3BCA79624}"/>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216036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6D7A2C9B-3A96-436D-809B-E10750A5A1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4818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5" name="WC logo" descr="Technical Leadership Development Program">
            <a:extLst>
              <a:ext uri="{FF2B5EF4-FFF2-40B4-BE49-F238E27FC236}">
                <a16:creationId xmlns:a16="http://schemas.microsoft.com/office/drawing/2014/main" id="{A5C6848C-CDA7-497C-8A37-BD6B4F1782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752820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345B96B2-F3A6-4B18-BB96-3271523858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885410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5" name="WC logo" descr="Technical Leadership Development Program">
            <a:extLst>
              <a:ext uri="{FF2B5EF4-FFF2-40B4-BE49-F238E27FC236}">
                <a16:creationId xmlns:a16="http://schemas.microsoft.com/office/drawing/2014/main" id="{4F052D4C-EC1C-414B-B358-3DA86533C7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98461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7" name="WC logo" descr="Technical Leadership Development Program">
            <a:extLst>
              <a:ext uri="{FF2B5EF4-FFF2-40B4-BE49-F238E27FC236}">
                <a16:creationId xmlns:a16="http://schemas.microsoft.com/office/drawing/2014/main" id="{B1A8060E-18D3-4DAB-B00E-E9840CE0D2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686667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6" name="WC logo" descr="Technical Leadership Development Program">
            <a:extLst>
              <a:ext uri="{FF2B5EF4-FFF2-40B4-BE49-F238E27FC236}">
                <a16:creationId xmlns:a16="http://schemas.microsoft.com/office/drawing/2014/main" id="{24DA5ACD-7F6B-4BC2-874A-0E6E5B81B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5833299"/>
            <a:ext cx="2852928" cy="438912"/>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5"/>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10872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637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WC logo" descr="Technical Leadership Development Program">
            <a:extLst>
              <a:ext uri="{FF2B5EF4-FFF2-40B4-BE49-F238E27FC236}">
                <a16:creationId xmlns:a16="http://schemas.microsoft.com/office/drawing/2014/main" id="{D5E9A58E-0873-400F-998A-F1BA049C1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3011916"/>
            <a:ext cx="5408676" cy="832104"/>
          </a:xfrm>
          <a:prstGeom prst="rect">
            <a:avLst/>
          </a:prstGeom>
        </p:spPr>
      </p:pic>
    </p:spTree>
    <p:extLst>
      <p:ext uri="{BB962C8B-B14F-4D97-AF65-F5344CB8AC3E}">
        <p14:creationId xmlns:p14="http://schemas.microsoft.com/office/powerpoint/2010/main" val="756704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9292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40193514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15F9037A-9B26-451A-90E7-7AC864908C97}"/>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3" name="Zástupný symbol pro zápatí 2">
            <a:extLst>
              <a:ext uri="{FF2B5EF4-FFF2-40B4-BE49-F238E27FC236}">
                <a16:creationId xmlns:a16="http://schemas.microsoft.com/office/drawing/2014/main" id="{D500A891-DF4F-4946-8B55-31A62EDB19AD}"/>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85484C18-E46B-4B62-8145-1F8DA8FF0EDD}"/>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408368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E37D9A-FC85-4543-8803-C1FF1BB9A964}"/>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CA569117-23F4-4F98-940A-114A99DCFE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22316DB0-43C0-41F4-A528-0A8DF1475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C488FC17-3801-4E66-998A-C2B315267883}"/>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715EA8CD-3A90-4DCB-A78B-D5D2D4F27428}"/>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6B84C11E-4E6A-4376-81DF-023AAFE31624}"/>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312054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C25BF6-4935-4483-BFA0-712FD8489A13}"/>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8B29B491-12DD-461F-8CB3-297F7A7EE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9F9B0A54-BB07-4173-A47C-E52987266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98B73320-48F0-4D52-AF06-EDEC7E66126C}"/>
              </a:ext>
            </a:extLst>
          </p:cNvPr>
          <p:cNvSpPr>
            <a:spLocks noGrp="1"/>
          </p:cNvSpPr>
          <p:nvPr>
            <p:ph type="dt" sz="half" idx="10"/>
          </p:nvPr>
        </p:nvSpPr>
        <p:spPr/>
        <p:txBody>
          <a:bodyPr/>
          <a:lstStyle/>
          <a:p>
            <a:fld id="{AD980E72-5B41-4D9E-87F5-C4712E30584F}" type="datetimeFigureOut">
              <a:rPr lang="cs-CZ" smtClean="0"/>
              <a:t>02.02.2021</a:t>
            </a:fld>
            <a:endParaRPr lang="cs-CZ"/>
          </a:p>
        </p:txBody>
      </p:sp>
      <p:sp>
        <p:nvSpPr>
          <p:cNvPr id="6" name="Zástupný symbol pro zápatí 5">
            <a:extLst>
              <a:ext uri="{FF2B5EF4-FFF2-40B4-BE49-F238E27FC236}">
                <a16:creationId xmlns:a16="http://schemas.microsoft.com/office/drawing/2014/main" id="{C089F715-DC91-4870-B722-AE8F0160D2D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07446915-69C7-4E94-B07C-CB2714B03165}"/>
              </a:ext>
            </a:extLst>
          </p:cNvPr>
          <p:cNvSpPr>
            <a:spLocks noGrp="1"/>
          </p:cNvSpPr>
          <p:nvPr>
            <p:ph type="sldNum" sz="quarter" idx="12"/>
          </p:nvPr>
        </p:nvSpPr>
        <p:spPr/>
        <p:txBody>
          <a:bodyPr/>
          <a:lstStyle/>
          <a:p>
            <a:fld id="{8ABB2217-CACB-409D-90ED-B12261BEFEE3}" type="slidenum">
              <a:rPr lang="cs-CZ" smtClean="0"/>
              <a:t>‹#›</a:t>
            </a:fld>
            <a:endParaRPr lang="cs-CZ"/>
          </a:p>
        </p:txBody>
      </p:sp>
    </p:spTree>
    <p:extLst>
      <p:ext uri="{BB962C8B-B14F-4D97-AF65-F5344CB8AC3E}">
        <p14:creationId xmlns:p14="http://schemas.microsoft.com/office/powerpoint/2010/main" val="10856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image" Target="../media/image2.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9.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2.sv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image" Target="../media/image11.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A6D6FBB-DF86-4D26-AF8F-A4DAFEE2F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FCBA7463-C7B9-42F2-9978-569D83CCA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039736EC-0F4D-4EC1-9145-80E3493CB7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80E72-5B41-4D9E-87F5-C4712E30584F}" type="datetimeFigureOut">
              <a:rPr lang="cs-CZ" smtClean="0"/>
              <a:t>02.02.2021</a:t>
            </a:fld>
            <a:endParaRPr lang="cs-CZ"/>
          </a:p>
        </p:txBody>
      </p:sp>
      <p:sp>
        <p:nvSpPr>
          <p:cNvPr id="5" name="Zástupný symbol pro zápatí 4">
            <a:extLst>
              <a:ext uri="{FF2B5EF4-FFF2-40B4-BE49-F238E27FC236}">
                <a16:creationId xmlns:a16="http://schemas.microsoft.com/office/drawing/2014/main" id="{34CD98A7-3445-4B34-A800-65E884A81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4298A514-DF15-430D-A027-A4497EDB73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B2217-CACB-409D-90ED-B12261BEFEE3}" type="slidenum">
              <a:rPr lang="cs-CZ" smtClean="0"/>
              <a:t>‹#›</a:t>
            </a:fld>
            <a:endParaRPr lang="cs-CZ"/>
          </a:p>
        </p:txBody>
      </p:sp>
    </p:spTree>
    <p:extLst>
      <p:ext uri="{BB962C8B-B14F-4D97-AF65-F5344CB8AC3E}">
        <p14:creationId xmlns:p14="http://schemas.microsoft.com/office/powerpoint/2010/main" val="1537490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
        <p:nvSpPr>
          <p:cNvPr id="7" name="TextBox 7">
            <a:extLst>
              <a:ext uri="{FF2B5EF4-FFF2-40B4-BE49-F238E27FC236}">
                <a16:creationId xmlns:a16="http://schemas.microsoft.com/office/drawing/2014/main" id="{8631E119-4C87-4271-8F2A-9472AA40EE78}"/>
              </a:ext>
            </a:extLst>
          </p:cNvPr>
          <p:cNvSpPr txBox="1"/>
          <p:nvPr userDrawn="1"/>
        </p:nvSpPr>
        <p:spPr bwMode="black">
          <a:xfrm>
            <a:off x="4396015" y="6569169"/>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986752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0"/>
          <a:stretch>
            <a:fillRect/>
          </a:stretch>
        </p:blipFill>
        <p:spPr>
          <a:xfrm>
            <a:off x="11206622" y="6272782"/>
            <a:ext cx="836025" cy="585217"/>
          </a:xfrm>
          <a:prstGeom prst="rect">
            <a:avLst/>
          </a:prstGeom>
        </p:spPr>
      </p:pic>
      <p:pic>
        <p:nvPicPr>
          <p:cNvPr id="6" name="WC glyph" descr="WC logo">
            <a:extLst>
              <a:ext uri="{FF2B5EF4-FFF2-40B4-BE49-F238E27FC236}">
                <a16:creationId xmlns:a16="http://schemas.microsoft.com/office/drawing/2014/main" id="{C943CDCD-28E4-4BFC-BCF3-3283DE829E9D}"/>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bwMode="black">
          <a:xfrm>
            <a:off x="11030370" y="6400332"/>
            <a:ext cx="290657" cy="292608"/>
          </a:xfrm>
          <a:prstGeom prst="rect">
            <a:avLst/>
          </a:prstGeom>
        </p:spPr>
      </p:pic>
    </p:spTree>
    <p:extLst>
      <p:ext uri="{BB962C8B-B14F-4D97-AF65-F5344CB8AC3E}">
        <p14:creationId xmlns:p14="http://schemas.microsoft.com/office/powerpoint/2010/main" val="152094563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4.tif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image" Target="../media/image52.tiff"/><Relationship Id="rId1" Type="http://schemas.openxmlformats.org/officeDocument/2006/relationships/slideLayout" Target="../slideLayouts/slideLayout6.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png"/><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54.tiff"/><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tiff"/><Relationship Id="rId3" Type="http://schemas.openxmlformats.org/officeDocument/2006/relationships/image" Target="../media/image67.tiff"/><Relationship Id="rId7" Type="http://schemas.openxmlformats.org/officeDocument/2006/relationships/image" Target="../media/image71.png"/><Relationship Id="rId12" Type="http://schemas.openxmlformats.org/officeDocument/2006/relationships/image" Target="../media/image76.tiff"/><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70.tiff"/><Relationship Id="rId11" Type="http://schemas.openxmlformats.org/officeDocument/2006/relationships/image" Target="../media/image75.tiff"/><Relationship Id="rId5" Type="http://schemas.openxmlformats.org/officeDocument/2006/relationships/image" Target="../media/image69.tiff"/><Relationship Id="rId10" Type="http://schemas.openxmlformats.org/officeDocument/2006/relationships/image" Target="../media/image74.svg"/><Relationship Id="rId4" Type="http://schemas.openxmlformats.org/officeDocument/2006/relationships/image" Target="../media/image68.tiff"/><Relationship Id="rId9" Type="http://schemas.openxmlformats.org/officeDocument/2006/relationships/image" Target="../media/image73.png"/><Relationship Id="rId14" Type="http://schemas.openxmlformats.org/officeDocument/2006/relationships/image" Target="../media/image78.tiff"/></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4.tiff"/><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8.tiff"/><Relationship Id="rId7" Type="http://schemas.openxmlformats.org/officeDocument/2006/relationships/image" Target="../media/image87.png"/><Relationship Id="rId12" Type="http://schemas.openxmlformats.org/officeDocument/2006/relationships/image" Target="../media/image92.tif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91.tiff"/><Relationship Id="rId5" Type="http://schemas.openxmlformats.org/officeDocument/2006/relationships/image" Target="../media/image83.tiff"/><Relationship Id="rId10" Type="http://schemas.openxmlformats.org/officeDocument/2006/relationships/image" Target="../media/image90.tiff"/><Relationship Id="rId4" Type="http://schemas.openxmlformats.org/officeDocument/2006/relationships/image" Target="../media/image76.tiff"/><Relationship Id="rId9"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12" Type="http://schemas.openxmlformats.org/officeDocument/2006/relationships/image" Target="../media/image78.tiff"/><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3.tiff"/><Relationship Id="rId11" Type="http://schemas.openxmlformats.org/officeDocument/2006/relationships/image" Target="../media/image76.tiff"/><Relationship Id="rId5" Type="http://schemas.openxmlformats.org/officeDocument/2006/relationships/image" Target="../media/image92.tiff"/><Relationship Id="rId10" Type="http://schemas.openxmlformats.org/officeDocument/2006/relationships/image" Target="../media/image68.tiff"/><Relationship Id="rId4" Type="http://schemas.openxmlformats.org/officeDocument/2006/relationships/image" Target="../media/image91.tiff"/><Relationship Id="rId9" Type="http://schemas.openxmlformats.org/officeDocument/2006/relationships/image" Target="../media/image96.tiff"/></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hyperlink" Target="http://aka.ms/Winter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62B21E-E27A-4440-9A50-C36CF8660A7C}"/>
              </a:ext>
            </a:extLst>
          </p:cNvPr>
          <p:cNvSpPr>
            <a:spLocks noGrp="1"/>
          </p:cNvSpPr>
          <p:nvPr>
            <p:ph type="title"/>
          </p:nvPr>
        </p:nvSpPr>
        <p:spPr>
          <a:xfrm>
            <a:off x="584200" y="2425780"/>
            <a:ext cx="9144000" cy="1107996"/>
          </a:xfrm>
        </p:spPr>
        <p:txBody>
          <a:bodyPr/>
          <a:lstStyle/>
          <a:p>
            <a:r>
              <a:rPr lang="en-US" dirty="0"/>
              <a:t>Model Lifecyle Management In Azure (AML &amp; </a:t>
            </a:r>
            <a:r>
              <a:rPr lang="en-US" dirty="0" err="1"/>
              <a:t>Mlflow</a:t>
            </a:r>
            <a:r>
              <a:rPr lang="en-US" dirty="0"/>
              <a:t>)</a:t>
            </a:r>
          </a:p>
        </p:txBody>
      </p:sp>
      <p:sp>
        <p:nvSpPr>
          <p:cNvPr id="7" name="Text Placeholder 6">
            <a:extLst>
              <a:ext uri="{FF2B5EF4-FFF2-40B4-BE49-F238E27FC236}">
                <a16:creationId xmlns:a16="http://schemas.microsoft.com/office/drawing/2014/main" id="{5572B2F9-FAEC-4B80-ACCC-CBCACAE4C005}"/>
              </a:ext>
            </a:extLst>
          </p:cNvPr>
          <p:cNvSpPr>
            <a:spLocks noGrp="1"/>
          </p:cNvSpPr>
          <p:nvPr>
            <p:ph type="body" sz="quarter" idx="12"/>
          </p:nvPr>
        </p:nvSpPr>
        <p:spPr>
          <a:xfrm>
            <a:off x="584200" y="3962400"/>
            <a:ext cx="9144000" cy="1015663"/>
          </a:xfrm>
        </p:spPr>
        <p:txBody>
          <a:bodyPr/>
          <a:lstStyle/>
          <a:p>
            <a:pPr>
              <a:spcAft>
                <a:spcPts val="1200"/>
              </a:spcAft>
            </a:pPr>
            <a:r>
              <a:rPr lang="en-US" sz="2800" dirty="0"/>
              <a:t>Anthony Franklin, PhD</a:t>
            </a:r>
          </a:p>
          <a:p>
            <a:pPr>
              <a:spcAft>
                <a:spcPts val="1200"/>
              </a:spcAft>
            </a:pPr>
            <a:r>
              <a:rPr lang="en-US" sz="2800" dirty="0"/>
              <a:t>Sr. Cloud AI Engineer</a:t>
            </a:r>
          </a:p>
        </p:txBody>
      </p:sp>
      <p:sp>
        <p:nvSpPr>
          <p:cNvPr id="2" name="Rectangle 1">
            <a:extLst>
              <a:ext uri="{FF2B5EF4-FFF2-40B4-BE49-F238E27FC236}">
                <a16:creationId xmlns:a16="http://schemas.microsoft.com/office/drawing/2014/main" id="{B23FD33D-2B60-4B44-BB29-746C5BC6FFE1}"/>
              </a:ext>
            </a:extLst>
          </p:cNvPr>
          <p:cNvSpPr/>
          <p:nvPr/>
        </p:nvSpPr>
        <p:spPr bwMode="auto">
          <a:xfrm>
            <a:off x="4267200" y="6515100"/>
            <a:ext cx="3581400" cy="3429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6385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Bullet points layout with subtitle</a:t>
            </a:r>
            <a:br>
              <a:rPr lang="en-US"/>
            </a:br>
            <a:r>
              <a:rPr lang="en-US" sz="2000" spc="0"/>
              <a:t>Set the subtitle to 20pt in the same text block, with character spacing Normal</a:t>
            </a:r>
            <a:endParaRPr lang="en-US" sz="2000"/>
          </a:p>
        </p:txBody>
      </p:sp>
      <p:sp>
        <p:nvSpPr>
          <p:cNvPr id="3" name="Text Placeholder 2"/>
          <p:cNvSpPr>
            <a:spLocks noGrp="1"/>
          </p:cNvSpPr>
          <p:nvPr>
            <p:ph type="body" sz="quarter" idx="10"/>
          </p:nvPr>
        </p:nvSpPr>
        <p:spPr>
          <a:xfrm>
            <a:off x="590868" y="2023428"/>
            <a:ext cx="11018520" cy="2308324"/>
          </a:xfrm>
        </p:spPr>
        <p:txBody>
          <a:bodyPr/>
          <a:lstStyle/>
          <a:p>
            <a:r>
              <a:rPr lang="en-US"/>
              <a:t>Move the text block down vertically to align to lower guide</a:t>
            </a:r>
          </a:p>
          <a:p>
            <a:r>
              <a:rPr lang="en-US"/>
              <a:t>If you don’t see guidelines, click on the View menu, </a:t>
            </a:r>
            <a:br>
              <a:rPr lang="en-US"/>
            </a:br>
            <a:r>
              <a:rPr lang="en-US"/>
              <a:t>and then check the box in front of “Guides”</a:t>
            </a:r>
          </a:p>
          <a:p>
            <a:endParaRPr lang="en-US"/>
          </a:p>
          <a:p>
            <a:pPr lvl="0"/>
            <a:r>
              <a:rPr lang="en-US"/>
              <a:t>Hyperlink style: </a:t>
            </a:r>
            <a:r>
              <a:rPr lang="en-US">
                <a:hlinkClick r:id="rId3"/>
              </a:rPr>
              <a:t>www.microsoft.com</a:t>
            </a:r>
            <a:r>
              <a:rPr lang="en-US"/>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728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p>
        </p:txBody>
      </p:sp>
      <p:sp>
        <p:nvSpPr>
          <p:cNvPr id="7" name="Picture Placeholder 6"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6A5A913E-988B-4199-AACC-C32CD4367801}"/>
              </a:ext>
            </a:extLst>
          </p:cNvPr>
          <p:cNvSpPr>
            <a:spLocks noGrp="1"/>
          </p:cNvSpPr>
          <p:nvPr>
            <p:ph type="pic" sz="quarter" idx="11"/>
          </p:nvPr>
        </p:nvSpPr>
        <p:spPr/>
      </p:sp>
    </p:spTree>
    <p:extLst>
      <p:ext uri="{BB962C8B-B14F-4D97-AF65-F5344CB8AC3E}">
        <p14:creationId xmlns:p14="http://schemas.microsoft.com/office/powerpoint/2010/main" val="4449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layout </a:t>
            </a:r>
          </a:p>
        </p:txBody>
      </p:sp>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B5C0DD20-C02D-43AF-A502-23EF58ACB78B}"/>
              </a:ext>
            </a:extLst>
          </p:cNvPr>
          <p:cNvSpPr>
            <a:spLocks noGrp="1"/>
          </p:cNvSpPr>
          <p:nvPr>
            <p:ph type="pic" sz="quarter" idx="11"/>
          </p:nvPr>
        </p:nvSpPr>
        <p:spPr/>
      </p:sp>
    </p:spTree>
    <p:extLst>
      <p:ext uri="{BB962C8B-B14F-4D97-AF65-F5344CB8AC3E}">
        <p14:creationId xmlns:p14="http://schemas.microsoft.com/office/powerpoint/2010/main" val="46756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12933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1490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80009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5123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284417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170152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Speaker name</a:t>
            </a:r>
          </a:p>
        </p:txBody>
      </p:sp>
    </p:spTree>
    <p:extLst>
      <p:ext uri="{BB962C8B-B14F-4D97-AF65-F5344CB8AC3E}">
        <p14:creationId xmlns:p14="http://schemas.microsoft.com/office/powerpoint/2010/main" val="368866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1FFD81-E58D-4F18-9F79-D2A8EB6ACB12}"/>
              </a:ext>
            </a:extLst>
          </p:cNvPr>
          <p:cNvSpPr>
            <a:spLocks noGrp="1"/>
          </p:cNvSpPr>
          <p:nvPr>
            <p:ph type="title"/>
          </p:nvPr>
        </p:nvSpPr>
        <p:spPr>
          <a:xfrm>
            <a:off x="420914" y="1616844"/>
            <a:ext cx="7097486" cy="1337769"/>
          </a:xfrm>
        </p:spPr>
        <p:txBody>
          <a:bodyPr/>
          <a:lstStyle/>
          <a:p>
            <a:r>
              <a:rPr lang="en-US">
                <a:cs typeface="Segoe UI"/>
              </a:rPr>
              <a:t>Recording Session is in Progress</a:t>
            </a:r>
            <a:endParaRPr lang="en-US"/>
          </a:p>
        </p:txBody>
      </p:sp>
      <p:sp>
        <p:nvSpPr>
          <p:cNvPr id="5" name="Text Placeholder 4">
            <a:extLst>
              <a:ext uri="{FF2B5EF4-FFF2-40B4-BE49-F238E27FC236}">
                <a16:creationId xmlns:a16="http://schemas.microsoft.com/office/drawing/2014/main" id="{C5EA11E1-3CCE-4CCF-B9CF-285C02B50E8B}"/>
              </a:ext>
            </a:extLst>
          </p:cNvPr>
          <p:cNvSpPr>
            <a:spLocks noGrp="1"/>
          </p:cNvSpPr>
          <p:nvPr>
            <p:ph type="body" sz="quarter" idx="12"/>
          </p:nvPr>
        </p:nvSpPr>
        <p:spPr>
          <a:xfrm>
            <a:off x="420914" y="3235171"/>
            <a:ext cx="4953001" cy="677108"/>
          </a:xfrm>
        </p:spPr>
        <p:txBody>
          <a:bodyPr vert="horz" wrap="square" lIns="0" tIns="0" rIns="0" bIns="0" rtlCol="0" anchor="t">
            <a:spAutoFit/>
          </a:bodyPr>
          <a:lstStyle/>
          <a:p>
            <a:r>
              <a:rPr lang="en-US">
                <a:cs typeface="Segoe UI"/>
              </a:rPr>
              <a:t>If you prefer us not to include you in the recording, please drop off now.</a:t>
            </a:r>
            <a:endParaRPr lang="en-US"/>
          </a:p>
        </p:txBody>
      </p:sp>
      <p:pic>
        <p:nvPicPr>
          <p:cNvPr id="2" name="Picture 2" descr="Icon&#10;&#10;Description automatically generated">
            <a:extLst>
              <a:ext uri="{FF2B5EF4-FFF2-40B4-BE49-F238E27FC236}">
                <a16:creationId xmlns:a16="http://schemas.microsoft.com/office/drawing/2014/main" id="{8254915F-ACC4-4E30-966F-717FC10B0069}"/>
              </a:ext>
            </a:extLst>
          </p:cNvPr>
          <p:cNvPicPr>
            <a:picLocks noChangeAspect="1"/>
          </p:cNvPicPr>
          <p:nvPr/>
        </p:nvPicPr>
        <p:blipFill>
          <a:blip r:embed="rId2"/>
          <a:stretch>
            <a:fillRect/>
          </a:stretch>
        </p:blipFill>
        <p:spPr>
          <a:xfrm>
            <a:off x="6966857" y="1989506"/>
            <a:ext cx="5018313" cy="2356473"/>
          </a:xfrm>
          <a:prstGeom prst="rect">
            <a:avLst/>
          </a:prstGeom>
        </p:spPr>
      </p:pic>
    </p:spTree>
    <p:extLst>
      <p:ext uri="{BB962C8B-B14F-4D97-AF65-F5344CB8AC3E}">
        <p14:creationId xmlns:p14="http://schemas.microsoft.com/office/powerpoint/2010/main" val="207293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EECE-34B7-445C-A5C2-A6F7811A0BD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Community Banner</a:t>
            </a:r>
          </a:p>
        </p:txBody>
      </p:sp>
      <p:pic>
        <p:nvPicPr>
          <p:cNvPr id="3" name="Picture 2" descr="SPARK Event logo">
            <a:extLst>
              <a:ext uri="{FF2B5EF4-FFF2-40B4-BE49-F238E27FC236}">
                <a16:creationId xmlns:a16="http://schemas.microsoft.com/office/drawing/2014/main" id="{5CAF14F4-BA52-453F-8F49-88197A7854E7}"/>
              </a:ext>
            </a:extLst>
          </p:cNvPr>
          <p:cNvPicPr>
            <a:picLocks noChangeAspect="1"/>
          </p:cNvPicPr>
          <p:nvPr/>
        </p:nvPicPr>
        <p:blipFill>
          <a:blip r:embed="rId2"/>
          <a:stretch>
            <a:fillRect/>
          </a:stretch>
        </p:blipFill>
        <p:spPr>
          <a:xfrm>
            <a:off x="9298339" y="2563701"/>
            <a:ext cx="2176272" cy="1523390"/>
          </a:xfrm>
          <a:prstGeom prst="rect">
            <a:avLst/>
          </a:prstGeom>
        </p:spPr>
      </p:pic>
    </p:spTree>
    <p:extLst>
      <p:ext uri="{BB962C8B-B14F-4D97-AF65-F5344CB8AC3E}">
        <p14:creationId xmlns:p14="http://schemas.microsoft.com/office/powerpoint/2010/main" val="39126070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54510" y="1101213"/>
            <a:ext cx="10075606" cy="993058"/>
          </a:xfrm>
        </p:spPr>
        <p:txBody>
          <a:bodyPr>
            <a:normAutofit/>
          </a:bodyPr>
          <a:lstStyle/>
          <a:p>
            <a:r>
              <a:rPr lang="cs-CZ" sz="6000" dirty="0" err="1">
                <a:solidFill>
                  <a:srgbClr val="092E49"/>
                </a:solidFill>
                <a:latin typeface="Segoe UI Semibold" panose="020B0702040204020203" pitchFamily="34" charset="0"/>
                <a:cs typeface="Segoe UI Semibold" panose="020B0702040204020203" pitchFamily="34" charset="0"/>
              </a:rPr>
              <a:t>Flow</a:t>
            </a:r>
            <a:endParaRPr lang="cs-CZ" sz="6000" dirty="0">
              <a:solidFill>
                <a:srgbClr val="092E49"/>
              </a:solidFill>
              <a:latin typeface="Segoe UI Semibold" panose="020B0702040204020203" pitchFamily="34" charset="0"/>
              <a:cs typeface="Segoe UI Semibold" panose="020B0702040204020203" pitchFamily="34" charset="0"/>
            </a:endParaRPr>
          </a:p>
        </p:txBody>
      </p:sp>
      <p:sp>
        <p:nvSpPr>
          <p:cNvPr id="3" name="Zástupný obsah 2">
            <a:extLst>
              <a:ext uri="{FF2B5EF4-FFF2-40B4-BE49-F238E27FC236}">
                <a16:creationId xmlns:a16="http://schemas.microsoft.com/office/drawing/2014/main" id="{A371533A-F7C8-44A3-8058-4151CE91150D}"/>
              </a:ext>
            </a:extLst>
          </p:cNvPr>
          <p:cNvSpPr>
            <a:spLocks noGrp="1"/>
          </p:cNvSpPr>
          <p:nvPr>
            <p:ph idx="1"/>
          </p:nvPr>
        </p:nvSpPr>
        <p:spPr>
          <a:xfrm>
            <a:off x="1054509" y="2094271"/>
            <a:ext cx="10075605" cy="4161349"/>
          </a:xfrm>
        </p:spPr>
        <p:txBody>
          <a:bodyPr>
            <a:noAutofit/>
          </a:bodyPr>
          <a:lstStyle/>
          <a:p>
            <a:pPr>
              <a:lnSpc>
                <a:spcPct val="150000"/>
              </a:lnSpc>
            </a:pPr>
            <a:r>
              <a:rPr lang="en-US" sz="2000" b="0" i="0" dirty="0">
                <a:solidFill>
                  <a:srgbClr val="184066"/>
                </a:solidFill>
                <a:effectLst/>
                <a:latin typeface="Segoe UI" panose="020B0502040204020203" pitchFamily="34" charset="0"/>
                <a:cs typeface="Segoe UI" panose="020B0502040204020203" pitchFamily="34" charset="0"/>
              </a:rPr>
              <a:t>Intro to Model Lifecycle</a:t>
            </a:r>
          </a:p>
          <a:p>
            <a:pPr>
              <a:lnSpc>
                <a:spcPct val="150000"/>
              </a:lnSpc>
            </a:pP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101</a:t>
            </a:r>
          </a:p>
          <a:p>
            <a:pPr>
              <a:lnSpc>
                <a:spcPct val="150000"/>
              </a:lnSpc>
            </a:pPr>
            <a:r>
              <a:rPr lang="en-US" sz="2000" dirty="0">
                <a:solidFill>
                  <a:srgbClr val="184066"/>
                </a:solidFill>
                <a:latin typeface="Segoe UI" panose="020B0502040204020203" pitchFamily="34" charset="0"/>
                <a:cs typeface="Segoe UI" panose="020B0502040204020203" pitchFamily="34" charset="0"/>
              </a:rPr>
              <a:t>Why </a:t>
            </a: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&amp; Azure? </a:t>
            </a:r>
          </a:p>
          <a:p>
            <a:pPr lvl="1">
              <a:lnSpc>
                <a:spcPct val="150000"/>
              </a:lnSpc>
            </a:pPr>
            <a:r>
              <a:rPr lang="en-US" sz="1600" dirty="0">
                <a:solidFill>
                  <a:srgbClr val="184066"/>
                </a:solidFill>
                <a:latin typeface="Segoe UI" panose="020B0502040204020203" pitchFamily="34" charset="0"/>
                <a:cs typeface="Segoe UI" panose="020B0502040204020203" pitchFamily="34" charset="0"/>
              </a:rPr>
              <a:t>Demo</a:t>
            </a:r>
          </a:p>
          <a:p>
            <a:pPr>
              <a:lnSpc>
                <a:spcPct val="150000"/>
              </a:lnSpc>
            </a:pPr>
            <a:r>
              <a:rPr lang="en-US" sz="2000" dirty="0">
                <a:solidFill>
                  <a:srgbClr val="184066"/>
                </a:solidFill>
                <a:latin typeface="Segoe UI" panose="020B0502040204020203" pitchFamily="34" charset="0"/>
                <a:cs typeface="Segoe UI" panose="020B0502040204020203" pitchFamily="34" charset="0"/>
              </a:rPr>
              <a:t>How to Position </a:t>
            </a:r>
            <a:r>
              <a:rPr lang="en-US" sz="2000" dirty="0" err="1">
                <a:solidFill>
                  <a:srgbClr val="184066"/>
                </a:solidFill>
                <a:latin typeface="Segoe UI" panose="020B0502040204020203" pitchFamily="34" charset="0"/>
                <a:cs typeface="Segoe UI" panose="020B0502040204020203" pitchFamily="34" charset="0"/>
              </a:rPr>
              <a:t>MLFlow</a:t>
            </a:r>
            <a:r>
              <a:rPr lang="en-US" sz="2000" dirty="0">
                <a:solidFill>
                  <a:srgbClr val="184066"/>
                </a:solidFill>
                <a:latin typeface="Segoe UI" panose="020B0502040204020203" pitchFamily="34" charset="0"/>
                <a:cs typeface="Segoe UI" panose="020B0502040204020203" pitchFamily="34" charset="0"/>
              </a:rPr>
              <a:t> to Partners</a:t>
            </a:r>
          </a:p>
          <a:p>
            <a:pPr>
              <a:lnSpc>
                <a:spcPct val="150000"/>
              </a:lnSpc>
            </a:pPr>
            <a:r>
              <a:rPr lang="en-US" sz="2000" b="0" i="0" dirty="0">
                <a:solidFill>
                  <a:srgbClr val="184066"/>
                </a:solidFill>
                <a:effectLst/>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3567968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5"/>
            <a:ext cx="10515600" cy="518795"/>
          </a:xfrm>
        </p:spPr>
        <p:txBody>
          <a:bodyPr>
            <a:normAutofit fontScale="90000"/>
          </a:bodyPr>
          <a:lstStyle/>
          <a:p>
            <a:pPr algn="ctr"/>
            <a:r>
              <a:rPr lang="cs-CZ" sz="4800" b="1" dirty="0">
                <a:solidFill>
                  <a:srgbClr val="092E49"/>
                </a:solidFill>
                <a:latin typeface="Segoe UI Semibold" panose="020B0702040204020203" pitchFamily="34" charset="0"/>
                <a:cs typeface="Segoe UI Semibold" panose="020B0702040204020203" pitchFamily="34" charset="0"/>
              </a:rPr>
              <a:t>ML Model </a:t>
            </a:r>
            <a:r>
              <a:rPr lang="cs-CZ" sz="4800" b="1" dirty="0" err="1">
                <a:solidFill>
                  <a:srgbClr val="092E49"/>
                </a:solidFill>
                <a:latin typeface="Segoe UI Semibold" panose="020B0702040204020203" pitchFamily="34" charset="0"/>
                <a:cs typeface="Segoe UI Semibold" panose="020B0702040204020203" pitchFamily="34" charset="0"/>
              </a:rPr>
              <a:t>Lifecycle</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7C97B74E-8C57-354B-85A5-BFBFBC00A0B7}"/>
              </a:ext>
            </a:extLst>
          </p:cNvPr>
          <p:cNvPicPr>
            <a:picLocks noChangeAspect="1"/>
          </p:cNvPicPr>
          <p:nvPr/>
        </p:nvPicPr>
        <p:blipFill>
          <a:blip r:embed="rId2"/>
          <a:stretch>
            <a:fillRect/>
          </a:stretch>
        </p:blipFill>
        <p:spPr>
          <a:xfrm>
            <a:off x="606633" y="1966639"/>
            <a:ext cx="11459362" cy="3321156"/>
          </a:xfrm>
          <a:prstGeom prst="rect">
            <a:avLst/>
          </a:prstGeom>
        </p:spPr>
      </p:pic>
      <p:sp>
        <p:nvSpPr>
          <p:cNvPr id="7" name="TextBox 6">
            <a:extLst>
              <a:ext uri="{FF2B5EF4-FFF2-40B4-BE49-F238E27FC236}">
                <a16:creationId xmlns:a16="http://schemas.microsoft.com/office/drawing/2014/main" id="{0EE928FA-D8F3-C34D-8A82-F1A7F1AEDB52}"/>
              </a:ext>
            </a:extLst>
          </p:cNvPr>
          <p:cNvSpPr txBox="1"/>
          <p:nvPr/>
        </p:nvSpPr>
        <p:spPr>
          <a:xfrm>
            <a:off x="7818120" y="6370514"/>
            <a:ext cx="4026423" cy="369332"/>
          </a:xfrm>
          <a:prstGeom prst="rect">
            <a:avLst/>
          </a:prstGeom>
          <a:noFill/>
        </p:spPr>
        <p:txBody>
          <a:bodyPr wrap="none" rtlCol="0">
            <a:spAutoFit/>
          </a:bodyPr>
          <a:lstStyle/>
          <a:p>
            <a:r>
              <a:rPr lang="en-US" dirty="0"/>
              <a:t>Source: Azure Machine Learning Services</a:t>
            </a:r>
          </a:p>
        </p:txBody>
      </p:sp>
      <p:sp>
        <p:nvSpPr>
          <p:cNvPr id="9" name="Rectangle 8">
            <a:extLst>
              <a:ext uri="{FF2B5EF4-FFF2-40B4-BE49-F238E27FC236}">
                <a16:creationId xmlns:a16="http://schemas.microsoft.com/office/drawing/2014/main" id="{37EB7380-B640-C84A-88FE-559CEE16CF9B}"/>
              </a:ext>
            </a:extLst>
          </p:cNvPr>
          <p:cNvSpPr/>
          <p:nvPr/>
        </p:nvSpPr>
        <p:spPr>
          <a:xfrm>
            <a:off x="83820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4AD543-84FC-6843-B205-BE67037564D8}"/>
              </a:ext>
            </a:extLst>
          </p:cNvPr>
          <p:cNvSpPr/>
          <p:nvPr/>
        </p:nvSpPr>
        <p:spPr>
          <a:xfrm>
            <a:off x="280416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B07A06B-09F1-ED4F-923A-7D55E96ADFEE}"/>
              </a:ext>
            </a:extLst>
          </p:cNvPr>
          <p:cNvSpPr/>
          <p:nvPr/>
        </p:nvSpPr>
        <p:spPr>
          <a:xfrm>
            <a:off x="504444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A0926C-F35B-CC45-AB41-65A801A719AF}"/>
              </a:ext>
            </a:extLst>
          </p:cNvPr>
          <p:cNvSpPr/>
          <p:nvPr/>
        </p:nvSpPr>
        <p:spPr>
          <a:xfrm>
            <a:off x="7284720" y="1966639"/>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EECFE7-CE7E-AF4A-8DB1-8A3E2BDCBD2E}"/>
              </a:ext>
            </a:extLst>
          </p:cNvPr>
          <p:cNvSpPr/>
          <p:nvPr/>
        </p:nvSpPr>
        <p:spPr>
          <a:xfrm>
            <a:off x="9433560" y="1932252"/>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7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FEB6F5-10A1-4944-807C-85F49A93411F}"/>
              </a:ext>
            </a:extLst>
          </p:cNvPr>
          <p:cNvSpPr/>
          <p:nvPr/>
        </p:nvSpPr>
        <p:spPr>
          <a:xfrm>
            <a:off x="838199" y="1932317"/>
            <a:ext cx="10515599" cy="3046988"/>
          </a:xfrm>
          <a:prstGeom prst="rect">
            <a:avLst/>
          </a:prstGeom>
        </p:spPr>
        <p:txBody>
          <a:bodyPr wrap="square">
            <a:spAutoFit/>
          </a:bodyPr>
          <a:lstStyle/>
          <a:p>
            <a:pPr>
              <a:buFont typeface="Arial" panose="020B0604020202020204" pitchFamily="34" charset="0"/>
              <a:buChar char="•"/>
            </a:pPr>
            <a:r>
              <a:rPr lang="en-US" sz="2400" b="1" dirty="0">
                <a:solidFill>
                  <a:srgbClr val="404040"/>
                </a:solidFill>
                <a:latin typeface="Source Sans Pro" panose="020B0503030403020204" pitchFamily="34" charset="0"/>
              </a:rPr>
              <a:t>It’s difficult to keep track of experiments.</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It’s difficult to reproduce code.</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There’s no standard way to package and deploy models.</a:t>
            </a:r>
            <a:r>
              <a:rPr lang="en-US" sz="2400" dirty="0">
                <a:solidFill>
                  <a:srgbClr val="404040"/>
                </a:solidFill>
                <a:latin typeface="Source Sans Pro" panose="020B0503030403020204" pitchFamily="34" charset="0"/>
              </a:rPr>
              <a:t> </a:t>
            </a:r>
          </a:p>
          <a:p>
            <a:pPr>
              <a:buFont typeface="Arial" panose="020B0604020202020204" pitchFamily="34" charset="0"/>
              <a:buChar char="•"/>
            </a:pPr>
            <a:endParaRPr lang="en-US" sz="2400" dirty="0">
              <a:solidFill>
                <a:srgbClr val="404040"/>
              </a:solidFill>
              <a:latin typeface="Source Sans Pro" panose="020B0503030403020204" pitchFamily="34" charset="0"/>
            </a:endParaRPr>
          </a:p>
          <a:p>
            <a:pPr>
              <a:buFont typeface="Arial" panose="020B0604020202020204" pitchFamily="34" charset="0"/>
              <a:buChar char="•"/>
            </a:pPr>
            <a:r>
              <a:rPr lang="en-US" sz="2400" b="1" dirty="0">
                <a:solidFill>
                  <a:srgbClr val="404040"/>
                </a:solidFill>
                <a:latin typeface="Source Sans Pro" panose="020B0503030403020204" pitchFamily="34" charset="0"/>
              </a:rPr>
              <a:t>There’s no central store to manage models (their versions and stage transitions).</a:t>
            </a:r>
            <a:r>
              <a:rPr lang="en-US" sz="2400" dirty="0">
                <a:solidFill>
                  <a:srgbClr val="404040"/>
                </a:solidFill>
                <a:latin typeface="Source Sans Pro" panose="020B0503030403020204" pitchFamily="34" charset="0"/>
              </a:rPr>
              <a:t> </a:t>
            </a:r>
            <a:endParaRPr lang="en-US" sz="2400" b="0" i="0" dirty="0">
              <a:solidFill>
                <a:srgbClr val="404040"/>
              </a:solidFill>
              <a:effectLst/>
              <a:latin typeface="Source Sans Pro" panose="020B0503030403020204" pitchFamily="34" charset="0"/>
            </a:endParaRPr>
          </a:p>
        </p:txBody>
      </p:sp>
      <p:sp>
        <p:nvSpPr>
          <p:cNvPr id="4" name="Title 3">
            <a:extLst>
              <a:ext uri="{FF2B5EF4-FFF2-40B4-BE49-F238E27FC236}">
                <a16:creationId xmlns:a16="http://schemas.microsoft.com/office/drawing/2014/main" id="{EF97B729-BD81-4B40-B519-75D629D032C0}"/>
              </a:ext>
            </a:extLst>
          </p:cNvPr>
          <p:cNvSpPr>
            <a:spLocks noGrp="1"/>
          </p:cNvSpPr>
          <p:nvPr>
            <p:ph type="title"/>
          </p:nvPr>
        </p:nvSpPr>
        <p:spPr/>
        <p:txBody>
          <a:bodyPr/>
          <a:lstStyle/>
          <a:p>
            <a:r>
              <a:rPr lang="en-US" dirty="0"/>
              <a:t>ML Lifecycle Challenges</a:t>
            </a:r>
          </a:p>
        </p:txBody>
      </p:sp>
    </p:spTree>
    <p:extLst>
      <p:ext uri="{BB962C8B-B14F-4D97-AF65-F5344CB8AC3E}">
        <p14:creationId xmlns:p14="http://schemas.microsoft.com/office/powerpoint/2010/main" val="67777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Nadpis 1">
            <a:extLst>
              <a:ext uri="{FF2B5EF4-FFF2-40B4-BE49-F238E27FC236}">
                <a16:creationId xmlns:a16="http://schemas.microsoft.com/office/drawing/2014/main" id="{52704CCB-B33A-4D48-8406-7BDB4A6AC3B6}"/>
              </a:ext>
            </a:extLst>
          </p:cNvPr>
          <p:cNvSpPr>
            <a:spLocks noGrp="1"/>
          </p:cNvSpPr>
          <p:nvPr>
            <p:ph type="title"/>
          </p:nvPr>
        </p:nvSpPr>
        <p:spPr/>
        <p:txBody>
          <a:bodyPr>
            <a:noAutofit/>
          </a:bodyPr>
          <a:lstStyle/>
          <a:p>
            <a:pPr algn="l"/>
            <a:r>
              <a:rPr lang="en-US" sz="7200" dirty="0" err="1">
                <a:solidFill>
                  <a:schemeClr val="tx1"/>
                </a:solidFill>
                <a:latin typeface="Segoe UI Semibold" panose="020B0702040204020203" pitchFamily="34" charset="0"/>
                <a:cs typeface="Segoe UI Semibold" panose="020B0702040204020203" pitchFamily="34" charset="0"/>
              </a:rPr>
              <a:t>MLFlow</a:t>
            </a:r>
            <a:r>
              <a:rPr lang="en-US" sz="7200" dirty="0">
                <a:solidFill>
                  <a:schemeClr val="tx1"/>
                </a:solidFill>
                <a:latin typeface="Segoe UI Semibold" panose="020B0702040204020203" pitchFamily="34" charset="0"/>
                <a:cs typeface="Segoe UI Semibold" panose="020B0702040204020203" pitchFamily="34" charset="0"/>
              </a:rPr>
              <a:t> 101</a:t>
            </a:r>
            <a:endParaRPr lang="cs-CZ" sz="7200" dirty="0">
              <a:solidFill>
                <a:schemeClr val="tx1"/>
              </a:solidFill>
              <a:latin typeface="Segoe UI Semibold" panose="020B0702040204020203" pitchFamily="34" charset="0"/>
              <a:cs typeface="Segoe UI Semibold" panose="020B0702040204020203" pitchFamily="34" charset="0"/>
            </a:endParaRPr>
          </a:p>
        </p:txBody>
      </p:sp>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Tree>
    <p:extLst>
      <p:ext uri="{BB962C8B-B14F-4D97-AF65-F5344CB8AC3E}">
        <p14:creationId xmlns:p14="http://schemas.microsoft.com/office/powerpoint/2010/main" val="91039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0AB740-1A81-2145-8217-3F95F3A855AC}"/>
              </a:ext>
            </a:extLst>
          </p:cNvPr>
          <p:cNvSpPr/>
          <p:nvPr/>
        </p:nvSpPr>
        <p:spPr>
          <a:xfrm>
            <a:off x="9347231" y="525883"/>
            <a:ext cx="2434590" cy="24244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913765"/>
            <a:ext cx="10515600" cy="1325563"/>
          </a:xfrm>
        </p:spPr>
        <p:txBody>
          <a:bodyPr>
            <a:normAutofit/>
          </a:bodyPr>
          <a:lstStyle/>
          <a:p>
            <a:r>
              <a:rPr lang="cs-CZ" sz="4800" dirty="0" err="1">
                <a:solidFill>
                  <a:srgbClr val="092E49"/>
                </a:solidFill>
                <a:latin typeface="Segoe UI Semibold" panose="020B0702040204020203" pitchFamily="34" charset="0"/>
                <a:cs typeface="Segoe UI Semibold" panose="020B0702040204020203" pitchFamily="34" charset="0"/>
              </a:rPr>
              <a:t>What</a:t>
            </a:r>
            <a:r>
              <a:rPr lang="cs-CZ" sz="4800" dirty="0">
                <a:solidFill>
                  <a:srgbClr val="092E49"/>
                </a:solidFill>
                <a:latin typeface="Segoe UI Semibold" panose="020B0702040204020203" pitchFamily="34" charset="0"/>
                <a:cs typeface="Segoe UI Semibold" panose="020B0702040204020203" pitchFamily="34" charset="0"/>
              </a:rPr>
              <a:t> </a:t>
            </a:r>
            <a:r>
              <a:rPr lang="cs-CZ" sz="4800" dirty="0" err="1">
                <a:solidFill>
                  <a:srgbClr val="092E49"/>
                </a:solidFill>
                <a:latin typeface="Segoe UI Semibold" panose="020B0702040204020203" pitchFamily="34" charset="0"/>
                <a:cs typeface="Segoe UI Semibold" panose="020B0702040204020203" pitchFamily="34" charset="0"/>
              </a:rPr>
              <a:t>is</a:t>
            </a:r>
            <a:r>
              <a:rPr lang="cs-CZ" sz="4800" dirty="0">
                <a:solidFill>
                  <a:srgbClr val="092E49"/>
                </a:solidFill>
                <a:latin typeface="Segoe UI Semibold" panose="020B0702040204020203" pitchFamily="34" charset="0"/>
                <a:cs typeface="Segoe UI Semibold" panose="020B0702040204020203" pitchFamily="34" charset="0"/>
              </a:rPr>
              <a:t> </a:t>
            </a:r>
            <a:r>
              <a:rPr lang="cs-CZ" sz="4800" dirty="0" err="1">
                <a:solidFill>
                  <a:srgbClr val="092E49"/>
                </a:solidFill>
                <a:latin typeface="Segoe UI Semibold" panose="020B0702040204020203" pitchFamily="34" charset="0"/>
                <a:cs typeface="Segoe UI Semibold" panose="020B0702040204020203" pitchFamily="34" charset="0"/>
              </a:rPr>
              <a:t>MLFlow</a:t>
            </a:r>
            <a:r>
              <a:rPr lang="cs-CZ" sz="4800" dirty="0">
                <a:solidFill>
                  <a:srgbClr val="092E49"/>
                </a:solidFill>
                <a:latin typeface="Segoe UI Semibold" panose="020B0702040204020203" pitchFamily="34" charset="0"/>
                <a:cs typeface="Segoe UI Semibold" panose="020B0702040204020203" pitchFamily="34" charset="0"/>
              </a:rPr>
              <a:t>?</a:t>
            </a:r>
          </a:p>
        </p:txBody>
      </p:sp>
      <p:sp>
        <p:nvSpPr>
          <p:cNvPr id="3" name="Zástupný obsah 2">
            <a:extLst>
              <a:ext uri="{FF2B5EF4-FFF2-40B4-BE49-F238E27FC236}">
                <a16:creationId xmlns:a16="http://schemas.microsoft.com/office/drawing/2014/main" id="{A371533A-F7C8-44A3-8058-4151CE91150D}"/>
              </a:ext>
            </a:extLst>
          </p:cNvPr>
          <p:cNvSpPr>
            <a:spLocks noGrp="1"/>
          </p:cNvSpPr>
          <p:nvPr>
            <p:ph idx="1"/>
          </p:nvPr>
        </p:nvSpPr>
        <p:spPr>
          <a:xfrm>
            <a:off x="838200" y="2374265"/>
            <a:ext cx="10515600" cy="4351338"/>
          </a:xfrm>
        </p:spPr>
        <p:txBody>
          <a:bodyPr>
            <a:noAutofit/>
          </a:bodyPr>
          <a:lstStyle/>
          <a:p>
            <a:pPr marL="0" indent="0">
              <a:lnSpc>
                <a:spcPct val="150000"/>
              </a:lnSpc>
              <a:buNone/>
            </a:pPr>
            <a:r>
              <a:rPr lang="cs-CZ" b="0" i="0" dirty="0">
                <a:solidFill>
                  <a:srgbClr val="184066"/>
                </a:solidFill>
                <a:effectLst/>
                <a:latin typeface="Segoe UI" panose="020B0502040204020203" pitchFamily="34" charset="0"/>
                <a:cs typeface="Segoe UI" panose="020B0502040204020203" pitchFamily="34" charset="0"/>
              </a:rPr>
              <a:t>Open source </a:t>
            </a:r>
            <a:r>
              <a:rPr lang="cs-CZ" b="0" i="0" dirty="0" err="1">
                <a:solidFill>
                  <a:srgbClr val="184066"/>
                </a:solidFill>
                <a:effectLst/>
                <a:latin typeface="Segoe UI" panose="020B0502040204020203" pitchFamily="34" charset="0"/>
                <a:cs typeface="Segoe UI" panose="020B0502040204020203" pitchFamily="34" charset="0"/>
              </a:rPr>
              <a:t>platform</a:t>
            </a:r>
            <a:r>
              <a:rPr lang="cs-CZ" b="0" i="0" dirty="0">
                <a:solidFill>
                  <a:srgbClr val="184066"/>
                </a:solidFill>
                <a:effectLst/>
                <a:latin typeface="Segoe UI" panose="020B0502040204020203" pitchFamily="34" charset="0"/>
                <a:cs typeface="Segoe UI" panose="020B0502040204020203" pitchFamily="34" charset="0"/>
              </a:rPr>
              <a:t> to </a:t>
            </a:r>
            <a:r>
              <a:rPr lang="cs-CZ" b="0" i="0" dirty="0" err="1">
                <a:solidFill>
                  <a:srgbClr val="184066"/>
                </a:solidFill>
                <a:effectLst/>
                <a:latin typeface="Segoe UI" panose="020B0502040204020203" pitchFamily="34" charset="0"/>
                <a:cs typeface="Segoe UI" panose="020B0502040204020203" pitchFamily="34" charset="0"/>
              </a:rPr>
              <a:t>manage</a:t>
            </a:r>
            <a:r>
              <a:rPr lang="cs-CZ" b="0" i="0" dirty="0">
                <a:solidFill>
                  <a:srgbClr val="184066"/>
                </a:solidFill>
                <a:effectLst/>
                <a:latin typeface="Segoe UI" panose="020B0502040204020203" pitchFamily="34" charset="0"/>
                <a:cs typeface="Segoe UI" panose="020B0502040204020203" pitchFamily="34" charset="0"/>
              </a:rPr>
              <a:t> </a:t>
            </a:r>
            <a:r>
              <a:rPr lang="cs-CZ" b="0" i="0" dirty="0" err="1">
                <a:solidFill>
                  <a:srgbClr val="184066"/>
                </a:solidFill>
                <a:effectLst/>
                <a:latin typeface="Segoe UI" panose="020B0502040204020203" pitchFamily="34" charset="0"/>
                <a:cs typeface="Segoe UI" panose="020B0502040204020203" pitchFamily="34" charset="0"/>
              </a:rPr>
              <a:t>the</a:t>
            </a:r>
            <a:r>
              <a:rPr lang="cs-CZ" b="0" i="0" dirty="0">
                <a:solidFill>
                  <a:srgbClr val="184066"/>
                </a:solidFill>
                <a:effectLst/>
                <a:latin typeface="Segoe UI" panose="020B0502040204020203" pitchFamily="34" charset="0"/>
                <a:cs typeface="Segoe UI" panose="020B0502040204020203" pitchFamily="34" charset="0"/>
              </a:rPr>
              <a:t> ML </a:t>
            </a:r>
            <a:r>
              <a:rPr lang="cs-CZ" b="0" i="0" dirty="0" err="1">
                <a:solidFill>
                  <a:srgbClr val="184066"/>
                </a:solidFill>
                <a:effectLst/>
                <a:latin typeface="Segoe UI" panose="020B0502040204020203" pitchFamily="34" charset="0"/>
                <a:cs typeface="Segoe UI" panose="020B0502040204020203" pitchFamily="34" charset="0"/>
              </a:rPr>
              <a:t>lifecycle</a:t>
            </a:r>
            <a:r>
              <a:rPr lang="cs-CZ" dirty="0">
                <a:solidFill>
                  <a:srgbClr val="184066"/>
                </a:solidFill>
                <a:latin typeface="Segoe UI" panose="020B0502040204020203" pitchFamily="34" charset="0"/>
                <a:cs typeface="Segoe UI" panose="020B0502040204020203" pitchFamily="34" charset="0"/>
              </a:rPr>
              <a:t>:</a:t>
            </a:r>
          </a:p>
          <a:p>
            <a:pPr>
              <a:lnSpc>
                <a:spcPct val="150000"/>
              </a:lnSpc>
            </a:pPr>
            <a:r>
              <a:rPr lang="cs-CZ" sz="2400" dirty="0" err="1">
                <a:solidFill>
                  <a:srgbClr val="184066"/>
                </a:solidFill>
                <a:latin typeface="Segoe UI" panose="020B0502040204020203" pitchFamily="34" charset="0"/>
                <a:cs typeface="Segoe UI" panose="020B0502040204020203" pitchFamily="34" charset="0"/>
              </a:rPr>
              <a:t>Experimentation</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Reproducibility</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Deployment</a:t>
            </a:r>
            <a:endParaRPr lang="cs-CZ" sz="2400" dirty="0">
              <a:solidFill>
                <a:srgbClr val="184066"/>
              </a:solidFill>
              <a:latin typeface="Segoe UI" panose="020B0502040204020203" pitchFamily="34" charset="0"/>
              <a:cs typeface="Segoe UI" panose="020B0502040204020203" pitchFamily="34" charset="0"/>
            </a:endParaRPr>
          </a:p>
          <a:p>
            <a:pPr>
              <a:lnSpc>
                <a:spcPct val="150000"/>
              </a:lnSpc>
            </a:pPr>
            <a:r>
              <a:rPr lang="cs-CZ" sz="2400" dirty="0" err="1">
                <a:solidFill>
                  <a:srgbClr val="184066"/>
                </a:solidFill>
                <a:latin typeface="Segoe UI" panose="020B0502040204020203" pitchFamily="34" charset="0"/>
                <a:cs typeface="Segoe UI" panose="020B0502040204020203" pitchFamily="34" charset="0"/>
              </a:rPr>
              <a:t>Central</a:t>
            </a:r>
            <a:r>
              <a:rPr lang="cs-CZ" sz="2400" dirty="0">
                <a:solidFill>
                  <a:srgbClr val="184066"/>
                </a:solidFill>
                <a:latin typeface="Segoe UI" panose="020B0502040204020203" pitchFamily="34" charset="0"/>
                <a:cs typeface="Segoe UI" panose="020B0502040204020203" pitchFamily="34" charset="0"/>
              </a:rPr>
              <a:t> Model Registry</a:t>
            </a:r>
            <a:endParaRPr lang="cs-CZ" sz="3600" dirty="0">
              <a:solidFill>
                <a:srgbClr val="184066"/>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0A587964-E17D-B54C-AEF4-7E97FABAE672}"/>
              </a:ext>
            </a:extLst>
          </p:cNvPr>
          <p:cNvSpPr txBox="1"/>
          <p:nvPr/>
        </p:nvSpPr>
        <p:spPr>
          <a:xfrm>
            <a:off x="9757934" y="525883"/>
            <a:ext cx="1762727" cy="461665"/>
          </a:xfrm>
          <a:prstGeom prst="rect">
            <a:avLst/>
          </a:prstGeom>
          <a:noFill/>
        </p:spPr>
        <p:txBody>
          <a:bodyPr wrap="none" rtlCol="0">
            <a:spAutoFit/>
          </a:bodyPr>
          <a:lstStyle/>
          <a:p>
            <a:r>
              <a:rPr lang="en-US" sz="2400" b="1" dirty="0"/>
              <a:t>Competitors</a:t>
            </a:r>
          </a:p>
        </p:txBody>
      </p:sp>
      <p:pic>
        <p:nvPicPr>
          <p:cNvPr id="6" name="Picture 5">
            <a:extLst>
              <a:ext uri="{FF2B5EF4-FFF2-40B4-BE49-F238E27FC236}">
                <a16:creationId xmlns:a16="http://schemas.microsoft.com/office/drawing/2014/main" id="{BC522AE0-88C5-BE46-B3F4-48A9E8144D68}"/>
              </a:ext>
            </a:extLst>
          </p:cNvPr>
          <p:cNvPicPr>
            <a:picLocks noChangeAspect="1"/>
          </p:cNvPicPr>
          <p:nvPr/>
        </p:nvPicPr>
        <p:blipFill>
          <a:blip r:embed="rId2"/>
          <a:stretch>
            <a:fillRect/>
          </a:stretch>
        </p:blipFill>
        <p:spPr>
          <a:xfrm>
            <a:off x="9595119" y="1136932"/>
            <a:ext cx="635000" cy="635000"/>
          </a:xfrm>
          <a:prstGeom prst="rect">
            <a:avLst/>
          </a:prstGeom>
        </p:spPr>
      </p:pic>
      <p:pic>
        <p:nvPicPr>
          <p:cNvPr id="9" name="Picture 8">
            <a:extLst>
              <a:ext uri="{FF2B5EF4-FFF2-40B4-BE49-F238E27FC236}">
                <a16:creationId xmlns:a16="http://schemas.microsoft.com/office/drawing/2014/main" id="{6A702925-FB71-3840-8694-66D868F4B677}"/>
              </a:ext>
            </a:extLst>
          </p:cNvPr>
          <p:cNvPicPr>
            <a:picLocks noChangeAspect="1"/>
          </p:cNvPicPr>
          <p:nvPr/>
        </p:nvPicPr>
        <p:blipFill>
          <a:blip r:embed="rId3"/>
          <a:stretch>
            <a:fillRect/>
          </a:stretch>
        </p:blipFill>
        <p:spPr>
          <a:xfrm>
            <a:off x="10783823" y="1122883"/>
            <a:ext cx="635000" cy="635000"/>
          </a:xfrm>
          <a:prstGeom prst="rect">
            <a:avLst/>
          </a:prstGeom>
        </p:spPr>
      </p:pic>
      <p:pic>
        <p:nvPicPr>
          <p:cNvPr id="10" name="Picture 9">
            <a:extLst>
              <a:ext uri="{FF2B5EF4-FFF2-40B4-BE49-F238E27FC236}">
                <a16:creationId xmlns:a16="http://schemas.microsoft.com/office/drawing/2014/main" id="{F278BF51-CF2A-BB48-B642-5041539A4240}"/>
              </a:ext>
            </a:extLst>
          </p:cNvPr>
          <p:cNvPicPr>
            <a:picLocks noChangeAspect="1"/>
          </p:cNvPicPr>
          <p:nvPr/>
        </p:nvPicPr>
        <p:blipFill>
          <a:blip r:embed="rId4"/>
          <a:stretch>
            <a:fillRect/>
          </a:stretch>
        </p:blipFill>
        <p:spPr>
          <a:xfrm>
            <a:off x="9595119" y="2170951"/>
            <a:ext cx="635000" cy="635000"/>
          </a:xfrm>
          <a:prstGeom prst="rect">
            <a:avLst/>
          </a:prstGeom>
        </p:spPr>
      </p:pic>
      <p:pic>
        <p:nvPicPr>
          <p:cNvPr id="11" name="Picture 10">
            <a:extLst>
              <a:ext uri="{FF2B5EF4-FFF2-40B4-BE49-F238E27FC236}">
                <a16:creationId xmlns:a16="http://schemas.microsoft.com/office/drawing/2014/main" id="{0CFADF33-1B1C-7845-9D4F-6B20B83CCA9A}"/>
              </a:ext>
            </a:extLst>
          </p:cNvPr>
          <p:cNvPicPr>
            <a:picLocks noChangeAspect="1"/>
          </p:cNvPicPr>
          <p:nvPr/>
        </p:nvPicPr>
        <p:blipFill>
          <a:blip r:embed="rId5"/>
          <a:stretch>
            <a:fillRect/>
          </a:stretch>
        </p:blipFill>
        <p:spPr>
          <a:xfrm>
            <a:off x="10814303" y="2170951"/>
            <a:ext cx="635000" cy="635000"/>
          </a:xfrm>
          <a:prstGeom prst="rect">
            <a:avLst/>
          </a:prstGeom>
        </p:spPr>
      </p:pic>
      <p:sp>
        <p:nvSpPr>
          <p:cNvPr id="13" name="Rectangle 12">
            <a:extLst>
              <a:ext uri="{FF2B5EF4-FFF2-40B4-BE49-F238E27FC236}">
                <a16:creationId xmlns:a16="http://schemas.microsoft.com/office/drawing/2014/main" id="{82388946-7DAE-CF42-BA78-96AF9E644419}"/>
              </a:ext>
            </a:extLst>
          </p:cNvPr>
          <p:cNvSpPr/>
          <p:nvPr/>
        </p:nvSpPr>
        <p:spPr>
          <a:xfrm>
            <a:off x="5879893" y="3949769"/>
            <a:ext cx="5901928" cy="1631216"/>
          </a:xfrm>
          <a:prstGeom prst="rect">
            <a:avLst/>
          </a:prstGeom>
        </p:spPr>
        <p:txBody>
          <a:bodyPr wrap="square">
            <a:spAutoFit/>
          </a:bodyPr>
          <a:lstStyle/>
          <a:p>
            <a:r>
              <a:rPr lang="en-US" sz="2000" b="1" dirty="0">
                <a:solidFill>
                  <a:srgbClr val="0070C0"/>
                </a:solidFill>
              </a:rPr>
              <a:t>“I build 100s of models/day to lift revenue, using any library: </a:t>
            </a:r>
            <a:r>
              <a:rPr lang="en-US" sz="2000" b="1" dirty="0" err="1">
                <a:solidFill>
                  <a:srgbClr val="0070C0"/>
                </a:solidFill>
              </a:rPr>
              <a:t>MLlib</a:t>
            </a:r>
            <a:r>
              <a:rPr lang="en-US" sz="2000" b="1" dirty="0">
                <a:solidFill>
                  <a:srgbClr val="0070C0"/>
                </a:solidFill>
              </a:rPr>
              <a:t>, </a:t>
            </a:r>
            <a:r>
              <a:rPr lang="en-US" sz="2000" b="1" dirty="0" err="1">
                <a:solidFill>
                  <a:srgbClr val="0070C0"/>
                </a:solidFill>
              </a:rPr>
              <a:t>PyTorch</a:t>
            </a:r>
            <a:r>
              <a:rPr lang="en-US" sz="2000" b="1" dirty="0">
                <a:solidFill>
                  <a:srgbClr val="0070C0"/>
                </a:solidFill>
              </a:rPr>
              <a:t>, R, etc. There’s no easy way to see what data went in a model from a week ago, tune it and rebuild it.” </a:t>
            </a:r>
          </a:p>
          <a:p>
            <a:r>
              <a:rPr lang="en-US" sz="2000" b="1" dirty="0">
                <a:solidFill>
                  <a:srgbClr val="0070C0"/>
                </a:solidFill>
              </a:rPr>
              <a:t>	-- Chief scientist at ad tech firm</a:t>
            </a:r>
          </a:p>
        </p:txBody>
      </p:sp>
    </p:spTree>
    <p:extLst>
      <p:ext uri="{BB962C8B-B14F-4D97-AF65-F5344CB8AC3E}">
        <p14:creationId xmlns:p14="http://schemas.microsoft.com/office/powerpoint/2010/main" val="24907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E57AEA-D47F-7D4A-9998-3402502C30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4356" y="191180"/>
            <a:ext cx="8949690" cy="1701035"/>
          </a:xfrm>
          <a:ln>
            <a:solidFill>
              <a:srgbClr val="00188F"/>
            </a:solidFill>
          </a:ln>
        </p:spPr>
      </p:pic>
      <p:pic>
        <p:nvPicPr>
          <p:cNvPr id="7" name="Picture 6">
            <a:extLst>
              <a:ext uri="{FF2B5EF4-FFF2-40B4-BE49-F238E27FC236}">
                <a16:creationId xmlns:a16="http://schemas.microsoft.com/office/drawing/2014/main" id="{F13F2BCD-2569-9E40-A304-77A227E5C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074" y="2415600"/>
            <a:ext cx="5608206" cy="1291884"/>
          </a:xfrm>
          <a:prstGeom prst="rect">
            <a:avLst/>
          </a:prstGeom>
          <a:ln w="19050">
            <a:solidFill>
              <a:srgbClr val="00188F"/>
            </a:solidFill>
          </a:ln>
        </p:spPr>
      </p:pic>
      <p:pic>
        <p:nvPicPr>
          <p:cNvPr id="10" name="Picture 9">
            <a:extLst>
              <a:ext uri="{FF2B5EF4-FFF2-40B4-BE49-F238E27FC236}">
                <a16:creationId xmlns:a16="http://schemas.microsoft.com/office/drawing/2014/main" id="{41079E0F-8D50-7543-A2C1-D84FD038C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081" y="4043632"/>
            <a:ext cx="5615519" cy="1200637"/>
          </a:xfrm>
          <a:prstGeom prst="rect">
            <a:avLst/>
          </a:prstGeom>
          <a:ln w="19050">
            <a:solidFill>
              <a:srgbClr val="00188F"/>
            </a:solidFill>
          </a:ln>
        </p:spPr>
      </p:pic>
      <p:pic>
        <p:nvPicPr>
          <p:cNvPr id="12" name="Picture 11">
            <a:extLst>
              <a:ext uri="{FF2B5EF4-FFF2-40B4-BE49-F238E27FC236}">
                <a16:creationId xmlns:a16="http://schemas.microsoft.com/office/drawing/2014/main" id="{3B85F8F4-AC10-A34D-A60F-0FA20A994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080" y="5524105"/>
            <a:ext cx="5615519" cy="1142715"/>
          </a:xfrm>
          <a:prstGeom prst="rect">
            <a:avLst/>
          </a:prstGeom>
          <a:ln w="19050">
            <a:solidFill>
              <a:srgbClr val="00188F"/>
            </a:solidFill>
          </a:ln>
        </p:spPr>
      </p:pic>
      <p:pic>
        <p:nvPicPr>
          <p:cNvPr id="3" name="Picture 2" descr="Graphical user interface, application&#10;&#10;Description automatically generated">
            <a:extLst>
              <a:ext uri="{FF2B5EF4-FFF2-40B4-BE49-F238E27FC236}">
                <a16:creationId xmlns:a16="http://schemas.microsoft.com/office/drawing/2014/main" id="{BE6580DC-6D7B-274B-9305-FB42FAE66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654" y="2603323"/>
            <a:ext cx="3489310" cy="4048250"/>
          </a:xfrm>
          <a:prstGeom prst="rect">
            <a:avLst/>
          </a:prstGeom>
          <a:ln w="19050">
            <a:solidFill>
              <a:schemeClr val="bg2"/>
            </a:solidFill>
          </a:ln>
        </p:spPr>
      </p:pic>
      <p:sp>
        <p:nvSpPr>
          <p:cNvPr id="4" name="TextBox 3">
            <a:extLst>
              <a:ext uri="{FF2B5EF4-FFF2-40B4-BE49-F238E27FC236}">
                <a16:creationId xmlns:a16="http://schemas.microsoft.com/office/drawing/2014/main" id="{A4367AF1-6263-FC40-ACC1-69A119845207}"/>
              </a:ext>
            </a:extLst>
          </p:cNvPr>
          <p:cNvSpPr txBox="1"/>
          <p:nvPr/>
        </p:nvSpPr>
        <p:spPr>
          <a:xfrm>
            <a:off x="470419" y="2099011"/>
            <a:ext cx="25950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solidFill>
              </a:rPr>
              <a:t>Azure Databricks</a:t>
            </a:r>
          </a:p>
        </p:txBody>
      </p:sp>
      <p:sp>
        <p:nvSpPr>
          <p:cNvPr id="6" name="Oval 5">
            <a:extLst>
              <a:ext uri="{FF2B5EF4-FFF2-40B4-BE49-F238E27FC236}">
                <a16:creationId xmlns:a16="http://schemas.microsoft.com/office/drawing/2014/main" id="{BBE4FC2F-C2B6-FC42-9AE7-AE7F1D274E01}"/>
              </a:ext>
            </a:extLst>
          </p:cNvPr>
          <p:cNvSpPr/>
          <p:nvPr/>
        </p:nvSpPr>
        <p:spPr bwMode="auto">
          <a:xfrm>
            <a:off x="8011886" y="3335383"/>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2C6E8BB8-6D25-6747-88A0-D964FCF7AC3F}"/>
              </a:ext>
            </a:extLst>
          </p:cNvPr>
          <p:cNvCxnSpPr>
            <a:stCxn id="6" idx="6"/>
          </p:cNvCxnSpPr>
          <p:nvPr/>
        </p:nvCxnSpPr>
        <p:spPr>
          <a:xfrm flipV="1">
            <a:off x="8682446" y="3135086"/>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CF0A34E-DA56-A249-BD7B-97AEE21E04F4}"/>
              </a:ext>
            </a:extLst>
          </p:cNvPr>
          <p:cNvSpPr/>
          <p:nvPr/>
        </p:nvSpPr>
        <p:spPr bwMode="auto">
          <a:xfrm>
            <a:off x="8874031" y="4915227"/>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3932D956-4AB1-DD47-BDF0-4CFFA51959C1}"/>
              </a:ext>
            </a:extLst>
          </p:cNvPr>
          <p:cNvCxnSpPr>
            <a:stCxn id="13" idx="6"/>
          </p:cNvCxnSpPr>
          <p:nvPr/>
        </p:nvCxnSpPr>
        <p:spPr>
          <a:xfrm flipV="1">
            <a:off x="9544591" y="4714930"/>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937B33B-E3E0-A441-B692-4CF33FA794D7}"/>
              </a:ext>
            </a:extLst>
          </p:cNvPr>
          <p:cNvSpPr/>
          <p:nvPr/>
        </p:nvSpPr>
        <p:spPr bwMode="auto">
          <a:xfrm>
            <a:off x="8874031" y="6431280"/>
            <a:ext cx="670560" cy="3048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A46D0459-F0EA-124C-8B4B-C19F86D8B70F}"/>
              </a:ext>
            </a:extLst>
          </p:cNvPr>
          <p:cNvCxnSpPr>
            <a:stCxn id="15" idx="6"/>
          </p:cNvCxnSpPr>
          <p:nvPr/>
        </p:nvCxnSpPr>
        <p:spPr>
          <a:xfrm flipV="1">
            <a:off x="9544591" y="6230983"/>
            <a:ext cx="1410788" cy="352697"/>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0D28DE-B0BE-0241-8FD5-AE21EF3F0316}"/>
              </a:ext>
            </a:extLst>
          </p:cNvPr>
          <p:cNvSpPr txBox="1"/>
          <p:nvPr/>
        </p:nvSpPr>
        <p:spPr>
          <a:xfrm>
            <a:off x="10093234" y="2762287"/>
            <a:ext cx="10377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1,647</a:t>
            </a:r>
          </a:p>
        </p:txBody>
      </p:sp>
      <p:sp>
        <p:nvSpPr>
          <p:cNvPr id="17" name="TextBox 16">
            <a:extLst>
              <a:ext uri="{FF2B5EF4-FFF2-40B4-BE49-F238E27FC236}">
                <a16:creationId xmlns:a16="http://schemas.microsoft.com/office/drawing/2014/main" id="{31FDF1F0-0928-8847-9069-45C301866AE6}"/>
              </a:ext>
            </a:extLst>
          </p:cNvPr>
          <p:cNvSpPr txBox="1"/>
          <p:nvPr/>
        </p:nvSpPr>
        <p:spPr>
          <a:xfrm>
            <a:off x="10946932" y="4400998"/>
            <a:ext cx="103778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1,039</a:t>
            </a:r>
          </a:p>
        </p:txBody>
      </p:sp>
      <p:sp>
        <p:nvSpPr>
          <p:cNvPr id="18" name="TextBox 17">
            <a:extLst>
              <a:ext uri="{FF2B5EF4-FFF2-40B4-BE49-F238E27FC236}">
                <a16:creationId xmlns:a16="http://schemas.microsoft.com/office/drawing/2014/main" id="{7AC0B55C-2E14-9C49-A455-AFEFA9A94140}"/>
              </a:ext>
            </a:extLst>
          </p:cNvPr>
          <p:cNvSpPr txBox="1"/>
          <p:nvPr/>
        </p:nvSpPr>
        <p:spPr>
          <a:xfrm>
            <a:off x="10946930" y="5917051"/>
            <a:ext cx="8149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416</a:t>
            </a:r>
          </a:p>
        </p:txBody>
      </p:sp>
    </p:spTree>
    <p:extLst>
      <p:ext uri="{BB962C8B-B14F-4D97-AF65-F5344CB8AC3E}">
        <p14:creationId xmlns:p14="http://schemas.microsoft.com/office/powerpoint/2010/main" val="33352045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1"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D1EC5-3E75-C64A-981D-C19F731874AC}"/>
              </a:ext>
            </a:extLst>
          </p:cNvPr>
          <p:cNvPicPr>
            <a:picLocks noChangeAspect="1"/>
          </p:cNvPicPr>
          <p:nvPr/>
        </p:nvPicPr>
        <p:blipFill>
          <a:blip r:embed="rId2"/>
          <a:stretch>
            <a:fillRect/>
          </a:stretch>
        </p:blipFill>
        <p:spPr>
          <a:xfrm>
            <a:off x="1082418" y="964260"/>
            <a:ext cx="10027164" cy="5013582"/>
          </a:xfrm>
          <a:prstGeom prst="rect">
            <a:avLst/>
          </a:prstGeom>
        </p:spPr>
      </p:pic>
      <p:sp>
        <p:nvSpPr>
          <p:cNvPr id="11" name="TextBox 10">
            <a:extLst>
              <a:ext uri="{FF2B5EF4-FFF2-40B4-BE49-F238E27FC236}">
                <a16:creationId xmlns:a16="http://schemas.microsoft.com/office/drawing/2014/main" id="{5FE66984-BA9F-EB4B-81F3-50EFF756193C}"/>
              </a:ext>
            </a:extLst>
          </p:cNvPr>
          <p:cNvSpPr txBox="1"/>
          <p:nvPr/>
        </p:nvSpPr>
        <p:spPr>
          <a:xfrm>
            <a:off x="10587037" y="3614734"/>
            <a:ext cx="396677" cy="707886"/>
          </a:xfrm>
          <a:prstGeom prst="rect">
            <a:avLst/>
          </a:prstGeom>
          <a:noFill/>
        </p:spPr>
        <p:txBody>
          <a:bodyPr wrap="square" rtlCol="0">
            <a:spAutoFit/>
          </a:bodyPr>
          <a:lstStyle/>
          <a:p>
            <a:r>
              <a:rPr lang="en-US" sz="4000" dirty="0">
                <a:solidFill>
                  <a:srgbClr val="00B0F0"/>
                </a:solidFill>
              </a:rPr>
              <a:t>*</a:t>
            </a:r>
          </a:p>
        </p:txBody>
      </p:sp>
      <p:sp>
        <p:nvSpPr>
          <p:cNvPr id="12" name="TextBox 11">
            <a:extLst>
              <a:ext uri="{FF2B5EF4-FFF2-40B4-BE49-F238E27FC236}">
                <a16:creationId xmlns:a16="http://schemas.microsoft.com/office/drawing/2014/main" id="{ABE2CB24-43A8-0B4B-BA9C-D5CFF389D1B5}"/>
              </a:ext>
            </a:extLst>
          </p:cNvPr>
          <p:cNvSpPr txBox="1"/>
          <p:nvPr/>
        </p:nvSpPr>
        <p:spPr>
          <a:xfrm>
            <a:off x="9481588" y="6436121"/>
            <a:ext cx="2607573" cy="369332"/>
          </a:xfrm>
          <a:prstGeom prst="rect">
            <a:avLst/>
          </a:prstGeom>
          <a:noFill/>
        </p:spPr>
        <p:txBody>
          <a:bodyPr wrap="none" rtlCol="0">
            <a:spAutoFit/>
          </a:bodyPr>
          <a:lstStyle/>
          <a:p>
            <a:r>
              <a:rPr lang="en-US" dirty="0">
                <a:solidFill>
                  <a:srgbClr val="00B0F0"/>
                </a:solidFill>
              </a:rPr>
              <a:t>*Recent updated features</a:t>
            </a:r>
          </a:p>
        </p:txBody>
      </p:sp>
      <p:cxnSp>
        <p:nvCxnSpPr>
          <p:cNvPr id="14" name="Straight Connector 13">
            <a:extLst>
              <a:ext uri="{FF2B5EF4-FFF2-40B4-BE49-F238E27FC236}">
                <a16:creationId xmlns:a16="http://schemas.microsoft.com/office/drawing/2014/main" id="{9FB499A2-AE84-E349-8C18-E2A424848C59}"/>
              </a:ext>
            </a:extLst>
          </p:cNvPr>
          <p:cNvCxnSpPr/>
          <p:nvPr/>
        </p:nvCxnSpPr>
        <p:spPr>
          <a:xfrm>
            <a:off x="1139189" y="5933075"/>
            <a:ext cx="2743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5159DC-95B8-704F-8A3D-8313D659A4B2}"/>
              </a:ext>
            </a:extLst>
          </p:cNvPr>
          <p:cNvCxnSpPr>
            <a:cxnSpLocks/>
          </p:cNvCxnSpPr>
          <p:nvPr/>
        </p:nvCxnSpPr>
        <p:spPr>
          <a:xfrm>
            <a:off x="5227320" y="5963555"/>
            <a:ext cx="1828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E88D9E-31B9-DF45-975F-344D1E64BAA4}"/>
              </a:ext>
            </a:extLst>
          </p:cNvPr>
          <p:cNvCxnSpPr>
            <a:cxnSpLocks/>
          </p:cNvCxnSpPr>
          <p:nvPr/>
        </p:nvCxnSpPr>
        <p:spPr>
          <a:xfrm>
            <a:off x="9253941" y="5948315"/>
            <a:ext cx="914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556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5BBE686-488C-6340-9088-DD1B6240C044}"/>
              </a:ext>
            </a:extLst>
          </p:cNvPr>
          <p:cNvSpPr/>
          <p:nvPr/>
        </p:nvSpPr>
        <p:spPr>
          <a:xfrm>
            <a:off x="4343400" y="4946248"/>
            <a:ext cx="4602479" cy="87374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5"/>
            <a:ext cx="10515600" cy="523221"/>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Tracking</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46C25E28-8AC7-9C41-98BA-A4C04F29F6F9}"/>
              </a:ext>
            </a:extLst>
          </p:cNvPr>
          <p:cNvPicPr>
            <a:picLocks noChangeAspect="1"/>
          </p:cNvPicPr>
          <p:nvPr/>
        </p:nvPicPr>
        <p:blipFill>
          <a:blip r:embed="rId2"/>
          <a:stretch>
            <a:fillRect/>
          </a:stretch>
        </p:blipFill>
        <p:spPr>
          <a:xfrm>
            <a:off x="1417320" y="2291682"/>
            <a:ext cx="767396" cy="741816"/>
          </a:xfrm>
          <a:prstGeom prst="rect">
            <a:avLst/>
          </a:prstGeom>
        </p:spPr>
      </p:pic>
      <p:pic>
        <p:nvPicPr>
          <p:cNvPr id="10" name="Picture 9">
            <a:extLst>
              <a:ext uri="{FF2B5EF4-FFF2-40B4-BE49-F238E27FC236}">
                <a16:creationId xmlns:a16="http://schemas.microsoft.com/office/drawing/2014/main" id="{5BD15110-B215-8C4B-AE20-8934371F7282}"/>
              </a:ext>
            </a:extLst>
          </p:cNvPr>
          <p:cNvPicPr>
            <a:picLocks noChangeAspect="1"/>
          </p:cNvPicPr>
          <p:nvPr/>
        </p:nvPicPr>
        <p:blipFill>
          <a:blip r:embed="rId3"/>
          <a:stretch>
            <a:fillRect/>
          </a:stretch>
        </p:blipFill>
        <p:spPr>
          <a:xfrm>
            <a:off x="1104873" y="3331932"/>
            <a:ext cx="1338923" cy="855183"/>
          </a:xfrm>
          <a:prstGeom prst="rect">
            <a:avLst/>
          </a:prstGeom>
        </p:spPr>
      </p:pic>
      <p:pic>
        <p:nvPicPr>
          <p:cNvPr id="12" name="Picture 11">
            <a:extLst>
              <a:ext uri="{FF2B5EF4-FFF2-40B4-BE49-F238E27FC236}">
                <a16:creationId xmlns:a16="http://schemas.microsoft.com/office/drawing/2014/main" id="{9D85CA1A-8905-FC45-B9C7-5069081F50DA}"/>
              </a:ext>
            </a:extLst>
          </p:cNvPr>
          <p:cNvPicPr>
            <a:picLocks noChangeAspect="1"/>
          </p:cNvPicPr>
          <p:nvPr/>
        </p:nvPicPr>
        <p:blipFill rotWithShape="1">
          <a:blip r:embed="rId4"/>
          <a:srcRect b="25326"/>
          <a:stretch/>
        </p:blipFill>
        <p:spPr>
          <a:xfrm>
            <a:off x="1286009" y="4569950"/>
            <a:ext cx="1145245" cy="855183"/>
          </a:xfrm>
          <a:prstGeom prst="rect">
            <a:avLst/>
          </a:prstGeom>
        </p:spPr>
      </p:pic>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41" y="284153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5210276" y="3901728"/>
            <a:ext cx="3100144" cy="646331"/>
          </a:xfrm>
          <a:prstGeom prst="rect">
            <a:avLst/>
          </a:prstGeom>
          <a:noFill/>
        </p:spPr>
        <p:txBody>
          <a:bodyPr wrap="none" rtlCol="0">
            <a:spAutoFit/>
          </a:bodyPr>
          <a:lstStyle/>
          <a:p>
            <a:r>
              <a:rPr lang="en-US" sz="3600" b="1" dirty="0">
                <a:solidFill>
                  <a:srgbClr val="00B0F0"/>
                </a:solidFill>
              </a:rPr>
              <a:t>Tracking Server</a:t>
            </a:r>
          </a:p>
        </p:txBody>
      </p:sp>
      <p:pic>
        <p:nvPicPr>
          <p:cNvPr id="18" name="Picture 17">
            <a:extLst>
              <a:ext uri="{FF2B5EF4-FFF2-40B4-BE49-F238E27FC236}">
                <a16:creationId xmlns:a16="http://schemas.microsoft.com/office/drawing/2014/main" id="{2FBE19F3-B72D-A541-9704-F92CFAC058C2}"/>
              </a:ext>
            </a:extLst>
          </p:cNvPr>
          <p:cNvPicPr>
            <a:picLocks noChangeAspect="1"/>
          </p:cNvPicPr>
          <p:nvPr/>
        </p:nvPicPr>
        <p:blipFill>
          <a:blip r:embed="rId6"/>
          <a:stretch>
            <a:fillRect/>
          </a:stretch>
        </p:blipFill>
        <p:spPr>
          <a:xfrm>
            <a:off x="10152698" y="2322298"/>
            <a:ext cx="1002665" cy="1002665"/>
          </a:xfrm>
          <a:prstGeom prst="rect">
            <a:avLst/>
          </a:prstGeom>
        </p:spPr>
      </p:pic>
      <p:pic>
        <p:nvPicPr>
          <p:cNvPr id="19" name="Picture 18">
            <a:extLst>
              <a:ext uri="{FF2B5EF4-FFF2-40B4-BE49-F238E27FC236}">
                <a16:creationId xmlns:a16="http://schemas.microsoft.com/office/drawing/2014/main" id="{C2D941C3-D360-1049-9CBB-2ABD0DB260AB}"/>
              </a:ext>
            </a:extLst>
          </p:cNvPr>
          <p:cNvPicPr>
            <a:picLocks noChangeAspect="1"/>
          </p:cNvPicPr>
          <p:nvPr/>
        </p:nvPicPr>
        <p:blipFill>
          <a:blip r:embed="rId7"/>
          <a:stretch>
            <a:fillRect/>
          </a:stretch>
        </p:blipFill>
        <p:spPr>
          <a:xfrm>
            <a:off x="10146350" y="4092859"/>
            <a:ext cx="1002665" cy="1002665"/>
          </a:xfrm>
          <a:prstGeom prst="rect">
            <a:avLst/>
          </a:prstGeom>
        </p:spPr>
      </p:pic>
      <p:pic>
        <p:nvPicPr>
          <p:cNvPr id="21" name="Picture 20">
            <a:extLst>
              <a:ext uri="{FF2B5EF4-FFF2-40B4-BE49-F238E27FC236}">
                <a16:creationId xmlns:a16="http://schemas.microsoft.com/office/drawing/2014/main" id="{29E70EB7-F401-8742-AF26-647EB23927EC}"/>
              </a:ext>
            </a:extLst>
          </p:cNvPr>
          <p:cNvPicPr>
            <a:picLocks noChangeAspect="1"/>
          </p:cNvPicPr>
          <p:nvPr/>
        </p:nvPicPr>
        <p:blipFill>
          <a:blip r:embed="rId8"/>
          <a:stretch>
            <a:fillRect/>
          </a:stretch>
        </p:blipFill>
        <p:spPr>
          <a:xfrm>
            <a:off x="4706358" y="5081134"/>
            <a:ext cx="603973" cy="603973"/>
          </a:xfrm>
          <a:prstGeom prst="rect">
            <a:avLst/>
          </a:prstGeom>
        </p:spPr>
      </p:pic>
      <p:pic>
        <p:nvPicPr>
          <p:cNvPr id="22" name="Picture 21">
            <a:extLst>
              <a:ext uri="{FF2B5EF4-FFF2-40B4-BE49-F238E27FC236}">
                <a16:creationId xmlns:a16="http://schemas.microsoft.com/office/drawing/2014/main" id="{F0439C50-97AB-1148-A5F8-4CB7934DB73D}"/>
              </a:ext>
            </a:extLst>
          </p:cNvPr>
          <p:cNvPicPr>
            <a:picLocks noChangeAspect="1"/>
          </p:cNvPicPr>
          <p:nvPr/>
        </p:nvPicPr>
        <p:blipFill>
          <a:blip r:embed="rId9"/>
          <a:stretch>
            <a:fillRect/>
          </a:stretch>
        </p:blipFill>
        <p:spPr>
          <a:xfrm>
            <a:off x="5661139" y="5108047"/>
            <a:ext cx="521945" cy="521945"/>
          </a:xfrm>
          <a:prstGeom prst="rect">
            <a:avLst/>
          </a:prstGeom>
        </p:spPr>
      </p:pic>
      <p:pic>
        <p:nvPicPr>
          <p:cNvPr id="24" name="Picture 23">
            <a:extLst>
              <a:ext uri="{FF2B5EF4-FFF2-40B4-BE49-F238E27FC236}">
                <a16:creationId xmlns:a16="http://schemas.microsoft.com/office/drawing/2014/main" id="{8E42A2F4-2C95-A847-83E4-A740C136E593}"/>
              </a:ext>
            </a:extLst>
          </p:cNvPr>
          <p:cNvPicPr>
            <a:picLocks noChangeAspect="1"/>
          </p:cNvPicPr>
          <p:nvPr/>
        </p:nvPicPr>
        <p:blipFill rotWithShape="1">
          <a:blip r:embed="rId10"/>
          <a:srcRect l="19193" t="22779" r="24221" b="30667"/>
          <a:stretch/>
        </p:blipFill>
        <p:spPr>
          <a:xfrm>
            <a:off x="6344521" y="5029054"/>
            <a:ext cx="819421" cy="708132"/>
          </a:xfrm>
          <a:prstGeom prst="rect">
            <a:avLst/>
          </a:prstGeom>
        </p:spPr>
      </p:pic>
      <p:pic>
        <p:nvPicPr>
          <p:cNvPr id="26" name="Picture 25">
            <a:extLst>
              <a:ext uri="{FF2B5EF4-FFF2-40B4-BE49-F238E27FC236}">
                <a16:creationId xmlns:a16="http://schemas.microsoft.com/office/drawing/2014/main" id="{1ABD4530-A109-5045-9F9A-905B0ACE97B7}"/>
              </a:ext>
            </a:extLst>
          </p:cNvPr>
          <p:cNvPicPr>
            <a:picLocks noChangeAspect="1"/>
          </p:cNvPicPr>
          <p:nvPr/>
        </p:nvPicPr>
        <p:blipFill>
          <a:blip r:embed="rId11"/>
          <a:stretch>
            <a:fillRect/>
          </a:stretch>
        </p:blipFill>
        <p:spPr>
          <a:xfrm>
            <a:off x="7223155" y="5058007"/>
            <a:ext cx="602050" cy="602050"/>
          </a:xfrm>
          <a:prstGeom prst="rect">
            <a:avLst/>
          </a:prstGeom>
        </p:spPr>
      </p:pic>
      <p:cxnSp>
        <p:nvCxnSpPr>
          <p:cNvPr id="29" name="Straight Arrow Connector 28">
            <a:extLst>
              <a:ext uri="{FF2B5EF4-FFF2-40B4-BE49-F238E27FC236}">
                <a16:creationId xmlns:a16="http://schemas.microsoft.com/office/drawing/2014/main" id="{A9963B25-70CF-8448-94F5-CAD5E781A1E8}"/>
              </a:ext>
            </a:extLst>
          </p:cNvPr>
          <p:cNvCxnSpPr>
            <a:cxnSpLocks/>
            <a:stCxn id="7" idx="3"/>
            <a:endCxn id="51" idx="1"/>
          </p:cNvCxnSpPr>
          <p:nvPr/>
        </p:nvCxnSpPr>
        <p:spPr>
          <a:xfrm>
            <a:off x="2184716" y="2662590"/>
            <a:ext cx="2022606" cy="109650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A183EA-4F07-2B4E-BB6F-E1F18F6A19BE}"/>
              </a:ext>
            </a:extLst>
          </p:cNvPr>
          <p:cNvCxnSpPr>
            <a:cxnSpLocks/>
            <a:stCxn id="10" idx="3"/>
            <a:endCxn id="51" idx="1"/>
          </p:cNvCxnSpPr>
          <p:nvPr/>
        </p:nvCxnSpPr>
        <p:spPr>
          <a:xfrm flipV="1">
            <a:off x="2443796" y="3759098"/>
            <a:ext cx="1763526" cy="4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2B4483-A500-B248-87F9-68FDF3093737}"/>
              </a:ext>
            </a:extLst>
          </p:cNvPr>
          <p:cNvCxnSpPr>
            <a:cxnSpLocks/>
            <a:stCxn id="12" idx="3"/>
            <a:endCxn id="51" idx="1"/>
          </p:cNvCxnSpPr>
          <p:nvPr/>
        </p:nvCxnSpPr>
        <p:spPr>
          <a:xfrm flipV="1">
            <a:off x="2431254" y="3759098"/>
            <a:ext cx="1776068" cy="12384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50F906-8200-244F-8913-8DD752C4F82B}"/>
              </a:ext>
            </a:extLst>
          </p:cNvPr>
          <p:cNvCxnSpPr>
            <a:cxnSpLocks/>
            <a:stCxn id="51" idx="3"/>
            <a:endCxn id="18" idx="1"/>
          </p:cNvCxnSpPr>
          <p:nvPr/>
        </p:nvCxnSpPr>
        <p:spPr>
          <a:xfrm flipV="1">
            <a:off x="9094255" y="2823631"/>
            <a:ext cx="1058443" cy="93546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EC29FD-CF0D-AC4E-8A7C-9BBE44D59368}"/>
              </a:ext>
            </a:extLst>
          </p:cNvPr>
          <p:cNvCxnSpPr>
            <a:cxnSpLocks/>
            <a:stCxn id="51" idx="3"/>
            <a:endCxn id="19" idx="1"/>
          </p:cNvCxnSpPr>
          <p:nvPr/>
        </p:nvCxnSpPr>
        <p:spPr>
          <a:xfrm>
            <a:off x="9094255" y="3759098"/>
            <a:ext cx="1052095" cy="8350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2842BBF-6290-A841-9640-886589F1012E}"/>
              </a:ext>
            </a:extLst>
          </p:cNvPr>
          <p:cNvSpPr txBox="1"/>
          <p:nvPr/>
        </p:nvSpPr>
        <p:spPr>
          <a:xfrm>
            <a:off x="3001717" y="2599828"/>
            <a:ext cx="959558" cy="523220"/>
          </a:xfrm>
          <a:prstGeom prst="rect">
            <a:avLst/>
          </a:prstGeom>
          <a:noFill/>
        </p:spPr>
        <p:txBody>
          <a:bodyPr wrap="none" rtlCol="0">
            <a:spAutoFit/>
          </a:bodyPr>
          <a:lstStyle/>
          <a:p>
            <a:r>
              <a:rPr lang="en-US" sz="1400" b="1" dirty="0"/>
              <a:t>Python or </a:t>
            </a:r>
          </a:p>
          <a:p>
            <a:r>
              <a:rPr lang="en-US" sz="1400" b="1" dirty="0"/>
              <a:t>REST API</a:t>
            </a:r>
          </a:p>
        </p:txBody>
      </p:sp>
      <p:sp>
        <p:nvSpPr>
          <p:cNvPr id="46" name="TextBox 45">
            <a:extLst>
              <a:ext uri="{FF2B5EF4-FFF2-40B4-BE49-F238E27FC236}">
                <a16:creationId xmlns:a16="http://schemas.microsoft.com/office/drawing/2014/main" id="{CCD4751A-C469-9D4F-B0C5-C61C27361548}"/>
              </a:ext>
            </a:extLst>
          </p:cNvPr>
          <p:cNvSpPr txBox="1"/>
          <p:nvPr/>
        </p:nvSpPr>
        <p:spPr>
          <a:xfrm>
            <a:off x="250251" y="2425877"/>
            <a:ext cx="1039900" cy="307777"/>
          </a:xfrm>
          <a:prstGeom prst="rect">
            <a:avLst/>
          </a:prstGeom>
          <a:noFill/>
        </p:spPr>
        <p:txBody>
          <a:bodyPr wrap="none" rtlCol="0">
            <a:spAutoFit/>
          </a:bodyPr>
          <a:lstStyle/>
          <a:p>
            <a:r>
              <a:rPr lang="en-US" sz="1400" b="1" dirty="0"/>
              <a:t>NOTEBOOK</a:t>
            </a:r>
          </a:p>
        </p:txBody>
      </p:sp>
      <p:sp>
        <p:nvSpPr>
          <p:cNvPr id="47" name="TextBox 46">
            <a:extLst>
              <a:ext uri="{FF2B5EF4-FFF2-40B4-BE49-F238E27FC236}">
                <a16:creationId xmlns:a16="http://schemas.microsoft.com/office/drawing/2014/main" id="{33ED58EA-48EF-D54C-89D5-A0193E4E0853}"/>
              </a:ext>
            </a:extLst>
          </p:cNvPr>
          <p:cNvSpPr txBox="1"/>
          <p:nvPr/>
        </p:nvSpPr>
        <p:spPr>
          <a:xfrm>
            <a:off x="241168" y="3677910"/>
            <a:ext cx="999056" cy="307777"/>
          </a:xfrm>
          <a:prstGeom prst="rect">
            <a:avLst/>
          </a:prstGeom>
          <a:noFill/>
        </p:spPr>
        <p:txBody>
          <a:bodyPr wrap="none" rtlCol="0">
            <a:spAutoFit/>
          </a:bodyPr>
          <a:lstStyle/>
          <a:p>
            <a:r>
              <a:rPr lang="en-US" sz="1400" b="1" dirty="0"/>
              <a:t>LOCAL APP</a:t>
            </a:r>
          </a:p>
        </p:txBody>
      </p:sp>
      <p:sp>
        <p:nvSpPr>
          <p:cNvPr id="48" name="TextBox 47">
            <a:extLst>
              <a:ext uri="{FF2B5EF4-FFF2-40B4-BE49-F238E27FC236}">
                <a16:creationId xmlns:a16="http://schemas.microsoft.com/office/drawing/2014/main" id="{3AB1666F-5829-EB4B-BF78-3AB55403BD63}"/>
              </a:ext>
            </a:extLst>
          </p:cNvPr>
          <p:cNvSpPr txBox="1"/>
          <p:nvPr/>
        </p:nvSpPr>
        <p:spPr>
          <a:xfrm>
            <a:off x="234669" y="4926261"/>
            <a:ext cx="1026307" cy="307777"/>
          </a:xfrm>
          <a:prstGeom prst="rect">
            <a:avLst/>
          </a:prstGeom>
          <a:noFill/>
        </p:spPr>
        <p:txBody>
          <a:bodyPr wrap="none" rtlCol="0">
            <a:spAutoFit/>
          </a:bodyPr>
          <a:lstStyle/>
          <a:p>
            <a:r>
              <a:rPr lang="en-US" sz="1400" b="1" dirty="0"/>
              <a:t>CLOUD JOB</a:t>
            </a:r>
          </a:p>
        </p:txBody>
      </p:sp>
      <p:sp>
        <p:nvSpPr>
          <p:cNvPr id="49" name="TextBox 48">
            <a:extLst>
              <a:ext uri="{FF2B5EF4-FFF2-40B4-BE49-F238E27FC236}">
                <a16:creationId xmlns:a16="http://schemas.microsoft.com/office/drawing/2014/main" id="{380FCBB8-E8B8-B14B-9574-D0ED1E5E4A39}"/>
              </a:ext>
            </a:extLst>
          </p:cNvPr>
          <p:cNvSpPr txBox="1"/>
          <p:nvPr/>
        </p:nvSpPr>
        <p:spPr>
          <a:xfrm>
            <a:off x="10479142" y="3275111"/>
            <a:ext cx="349776" cy="307777"/>
          </a:xfrm>
          <a:prstGeom prst="rect">
            <a:avLst/>
          </a:prstGeom>
          <a:noFill/>
        </p:spPr>
        <p:txBody>
          <a:bodyPr wrap="none" rtlCol="0">
            <a:spAutoFit/>
          </a:bodyPr>
          <a:lstStyle/>
          <a:p>
            <a:r>
              <a:rPr lang="en-US" sz="1400" b="1" dirty="0"/>
              <a:t>UI</a:t>
            </a:r>
          </a:p>
        </p:txBody>
      </p:sp>
      <p:sp>
        <p:nvSpPr>
          <p:cNvPr id="50" name="TextBox 49">
            <a:extLst>
              <a:ext uri="{FF2B5EF4-FFF2-40B4-BE49-F238E27FC236}">
                <a16:creationId xmlns:a16="http://schemas.microsoft.com/office/drawing/2014/main" id="{FE902319-BFA0-E84D-A5ED-0F25F9C88F75}"/>
              </a:ext>
            </a:extLst>
          </p:cNvPr>
          <p:cNvSpPr txBox="1"/>
          <p:nvPr/>
        </p:nvSpPr>
        <p:spPr>
          <a:xfrm>
            <a:off x="10435060" y="5110322"/>
            <a:ext cx="437940" cy="307777"/>
          </a:xfrm>
          <a:prstGeom prst="rect">
            <a:avLst/>
          </a:prstGeom>
          <a:noFill/>
        </p:spPr>
        <p:txBody>
          <a:bodyPr wrap="none" rtlCol="0">
            <a:spAutoFit/>
          </a:bodyPr>
          <a:lstStyle/>
          <a:p>
            <a:r>
              <a:rPr lang="en-US" sz="1400" b="1" dirty="0"/>
              <a:t>API</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4207322" y="2758394"/>
            <a:ext cx="4886933" cy="20014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1E6AC5CD-05F0-1B4C-9355-6CD85BB4F596}"/>
              </a:ext>
            </a:extLst>
          </p:cNvPr>
          <p:cNvSpPr txBox="1"/>
          <p:nvPr/>
        </p:nvSpPr>
        <p:spPr>
          <a:xfrm>
            <a:off x="5836971" y="5863331"/>
            <a:ext cx="1502078" cy="646331"/>
          </a:xfrm>
          <a:prstGeom prst="rect">
            <a:avLst/>
          </a:prstGeom>
          <a:noFill/>
        </p:spPr>
        <p:txBody>
          <a:bodyPr wrap="none" rtlCol="0">
            <a:spAutoFit/>
          </a:bodyPr>
          <a:lstStyle/>
          <a:p>
            <a:pPr algn="ctr"/>
            <a:r>
              <a:rPr lang="en-US" dirty="0"/>
              <a:t>Tracking Store</a:t>
            </a:r>
          </a:p>
          <a:p>
            <a:pPr algn="ctr"/>
            <a:r>
              <a:rPr lang="en-US" dirty="0"/>
              <a:t>Artifact Store</a:t>
            </a:r>
          </a:p>
        </p:txBody>
      </p:sp>
      <p:pic>
        <p:nvPicPr>
          <p:cNvPr id="90" name="Picture 89">
            <a:extLst>
              <a:ext uri="{FF2B5EF4-FFF2-40B4-BE49-F238E27FC236}">
                <a16:creationId xmlns:a16="http://schemas.microsoft.com/office/drawing/2014/main" id="{A45FB462-1368-8348-8D83-1A436A94EE68}"/>
              </a:ext>
            </a:extLst>
          </p:cNvPr>
          <p:cNvPicPr>
            <a:picLocks noChangeAspect="1"/>
          </p:cNvPicPr>
          <p:nvPr/>
        </p:nvPicPr>
        <p:blipFill>
          <a:blip r:embed="rId12"/>
          <a:stretch>
            <a:fillRect/>
          </a:stretch>
        </p:blipFill>
        <p:spPr>
          <a:xfrm>
            <a:off x="8085436" y="5067932"/>
            <a:ext cx="561771" cy="582199"/>
          </a:xfrm>
          <a:prstGeom prst="rect">
            <a:avLst/>
          </a:prstGeom>
        </p:spPr>
      </p:pic>
    </p:spTree>
    <p:extLst>
      <p:ext uri="{BB962C8B-B14F-4D97-AF65-F5344CB8AC3E}">
        <p14:creationId xmlns:p14="http://schemas.microsoft.com/office/powerpoint/2010/main" val="365624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6"/>
            <a:ext cx="10515600" cy="528600"/>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Projects</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041" y="186617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2943066" y="2922742"/>
            <a:ext cx="2538644" cy="646331"/>
          </a:xfrm>
          <a:prstGeom prst="rect">
            <a:avLst/>
          </a:prstGeom>
          <a:noFill/>
        </p:spPr>
        <p:txBody>
          <a:bodyPr wrap="none" rtlCol="0">
            <a:spAutoFit/>
          </a:bodyPr>
          <a:lstStyle/>
          <a:p>
            <a:r>
              <a:rPr lang="en-US" sz="3600" b="1" dirty="0">
                <a:solidFill>
                  <a:srgbClr val="00B0F0"/>
                </a:solidFill>
              </a:rPr>
              <a:t>Project Spec</a:t>
            </a:r>
          </a:p>
        </p:txBody>
      </p:sp>
      <p:pic>
        <p:nvPicPr>
          <p:cNvPr id="18" name="Picture 17">
            <a:extLst>
              <a:ext uri="{FF2B5EF4-FFF2-40B4-BE49-F238E27FC236}">
                <a16:creationId xmlns:a16="http://schemas.microsoft.com/office/drawing/2014/main" id="{2FBE19F3-B72D-A541-9704-F92CFAC058C2}"/>
              </a:ext>
            </a:extLst>
          </p:cNvPr>
          <p:cNvPicPr>
            <a:picLocks noChangeAspect="1"/>
          </p:cNvPicPr>
          <p:nvPr/>
        </p:nvPicPr>
        <p:blipFill>
          <a:blip r:embed="rId3"/>
          <a:stretch>
            <a:fillRect/>
          </a:stretch>
        </p:blipFill>
        <p:spPr>
          <a:xfrm>
            <a:off x="9162152" y="1710874"/>
            <a:ext cx="1352947" cy="1352947"/>
          </a:xfrm>
          <a:prstGeom prst="rect">
            <a:avLst/>
          </a:prstGeom>
        </p:spPr>
      </p:pic>
      <p:cxnSp>
        <p:nvCxnSpPr>
          <p:cNvPr id="38" name="Straight Arrow Connector 37">
            <a:extLst>
              <a:ext uri="{FF2B5EF4-FFF2-40B4-BE49-F238E27FC236}">
                <a16:creationId xmlns:a16="http://schemas.microsoft.com/office/drawing/2014/main" id="{5D50F906-8200-244F-8913-8DD752C4F82B}"/>
              </a:ext>
            </a:extLst>
          </p:cNvPr>
          <p:cNvCxnSpPr>
            <a:cxnSpLocks/>
            <a:stCxn id="51" idx="3"/>
            <a:endCxn id="18" idx="1"/>
          </p:cNvCxnSpPr>
          <p:nvPr/>
        </p:nvCxnSpPr>
        <p:spPr>
          <a:xfrm flipV="1">
            <a:off x="6655855" y="2387348"/>
            <a:ext cx="2506297" cy="122641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EC29FD-CF0D-AC4E-8A7C-9BBE44D59368}"/>
              </a:ext>
            </a:extLst>
          </p:cNvPr>
          <p:cNvCxnSpPr>
            <a:cxnSpLocks/>
            <a:stCxn id="51" idx="3"/>
            <a:endCxn id="43" idx="1"/>
          </p:cNvCxnSpPr>
          <p:nvPr/>
        </p:nvCxnSpPr>
        <p:spPr>
          <a:xfrm>
            <a:off x="6655855" y="3613763"/>
            <a:ext cx="2486638" cy="7039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80FCBB8-E8B8-B14B-9574-D0ED1E5E4A39}"/>
              </a:ext>
            </a:extLst>
          </p:cNvPr>
          <p:cNvSpPr txBox="1"/>
          <p:nvPr/>
        </p:nvSpPr>
        <p:spPr>
          <a:xfrm>
            <a:off x="9001417" y="3131365"/>
            <a:ext cx="1823320" cy="400110"/>
          </a:xfrm>
          <a:prstGeom prst="rect">
            <a:avLst/>
          </a:prstGeom>
          <a:noFill/>
        </p:spPr>
        <p:txBody>
          <a:bodyPr wrap="none" rtlCol="0">
            <a:spAutoFit/>
          </a:bodyPr>
          <a:lstStyle/>
          <a:p>
            <a:r>
              <a:rPr lang="en-US" sz="2000" b="1" dirty="0"/>
              <a:t>Local Execution</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1768922" y="1752600"/>
            <a:ext cx="4886933" cy="37223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EC93C2B-3CB5-7D44-9C9F-8FF6FA4078E9}"/>
              </a:ext>
            </a:extLst>
          </p:cNvPr>
          <p:cNvPicPr>
            <a:picLocks noChangeAspect="1"/>
          </p:cNvPicPr>
          <p:nvPr/>
        </p:nvPicPr>
        <p:blipFill>
          <a:blip r:embed="rId4"/>
          <a:stretch>
            <a:fillRect/>
          </a:stretch>
        </p:blipFill>
        <p:spPr>
          <a:xfrm>
            <a:off x="2343945" y="3817929"/>
            <a:ext cx="1002665" cy="1002665"/>
          </a:xfrm>
          <a:prstGeom prst="rect">
            <a:avLst/>
          </a:prstGeom>
        </p:spPr>
      </p:pic>
      <p:pic>
        <p:nvPicPr>
          <p:cNvPr id="6" name="Picture 5">
            <a:extLst>
              <a:ext uri="{FF2B5EF4-FFF2-40B4-BE49-F238E27FC236}">
                <a16:creationId xmlns:a16="http://schemas.microsoft.com/office/drawing/2014/main" id="{8A058890-6596-5D42-9AD7-5F7927D6A833}"/>
              </a:ext>
            </a:extLst>
          </p:cNvPr>
          <p:cNvPicPr>
            <a:picLocks noChangeAspect="1"/>
          </p:cNvPicPr>
          <p:nvPr/>
        </p:nvPicPr>
        <p:blipFill>
          <a:blip r:embed="rId5"/>
          <a:stretch>
            <a:fillRect/>
          </a:stretch>
        </p:blipFill>
        <p:spPr>
          <a:xfrm>
            <a:off x="3711055" y="3902722"/>
            <a:ext cx="1002665" cy="1002665"/>
          </a:xfrm>
          <a:prstGeom prst="rect">
            <a:avLst/>
          </a:prstGeom>
        </p:spPr>
      </p:pic>
      <p:pic>
        <p:nvPicPr>
          <p:cNvPr id="9" name="Picture 8">
            <a:extLst>
              <a:ext uri="{FF2B5EF4-FFF2-40B4-BE49-F238E27FC236}">
                <a16:creationId xmlns:a16="http://schemas.microsoft.com/office/drawing/2014/main" id="{FAD3AD7C-B312-D847-8379-A99C93653A8D}"/>
              </a:ext>
            </a:extLst>
          </p:cNvPr>
          <p:cNvPicPr>
            <a:picLocks noChangeAspect="1"/>
          </p:cNvPicPr>
          <p:nvPr/>
        </p:nvPicPr>
        <p:blipFill>
          <a:blip r:embed="rId6"/>
          <a:stretch>
            <a:fillRect/>
          </a:stretch>
        </p:blipFill>
        <p:spPr>
          <a:xfrm>
            <a:off x="5174544" y="3974474"/>
            <a:ext cx="858171" cy="858171"/>
          </a:xfrm>
          <a:prstGeom prst="rect">
            <a:avLst/>
          </a:prstGeom>
        </p:spPr>
      </p:pic>
      <p:sp>
        <p:nvSpPr>
          <p:cNvPr id="34" name="TextBox 33">
            <a:extLst>
              <a:ext uri="{FF2B5EF4-FFF2-40B4-BE49-F238E27FC236}">
                <a16:creationId xmlns:a16="http://schemas.microsoft.com/office/drawing/2014/main" id="{1EF718AD-4B2A-A543-A5C3-C2FB923C4D30}"/>
              </a:ext>
            </a:extLst>
          </p:cNvPr>
          <p:cNvSpPr txBox="1"/>
          <p:nvPr/>
        </p:nvSpPr>
        <p:spPr>
          <a:xfrm>
            <a:off x="2482036" y="4820594"/>
            <a:ext cx="726481" cy="400110"/>
          </a:xfrm>
          <a:prstGeom prst="rect">
            <a:avLst/>
          </a:prstGeom>
          <a:noFill/>
        </p:spPr>
        <p:txBody>
          <a:bodyPr wrap="none" rtlCol="0">
            <a:spAutoFit/>
          </a:bodyPr>
          <a:lstStyle/>
          <a:p>
            <a:r>
              <a:rPr lang="en-US" sz="2000" b="1" dirty="0"/>
              <a:t>Code</a:t>
            </a:r>
          </a:p>
        </p:txBody>
      </p:sp>
      <p:sp>
        <p:nvSpPr>
          <p:cNvPr id="35" name="TextBox 34">
            <a:extLst>
              <a:ext uri="{FF2B5EF4-FFF2-40B4-BE49-F238E27FC236}">
                <a16:creationId xmlns:a16="http://schemas.microsoft.com/office/drawing/2014/main" id="{B2D8D9D6-8CFA-614A-9FD6-47245FB59048}"/>
              </a:ext>
            </a:extLst>
          </p:cNvPr>
          <p:cNvSpPr txBox="1"/>
          <p:nvPr/>
        </p:nvSpPr>
        <p:spPr>
          <a:xfrm>
            <a:off x="3781692" y="4832645"/>
            <a:ext cx="861390" cy="400110"/>
          </a:xfrm>
          <a:prstGeom prst="rect">
            <a:avLst/>
          </a:prstGeom>
          <a:noFill/>
        </p:spPr>
        <p:txBody>
          <a:bodyPr wrap="none" rtlCol="0">
            <a:spAutoFit/>
          </a:bodyPr>
          <a:lstStyle/>
          <a:p>
            <a:r>
              <a:rPr lang="en-US" sz="2000" b="1" dirty="0"/>
              <a:t>Config</a:t>
            </a:r>
          </a:p>
        </p:txBody>
      </p:sp>
      <p:sp>
        <p:nvSpPr>
          <p:cNvPr id="36" name="TextBox 35">
            <a:extLst>
              <a:ext uri="{FF2B5EF4-FFF2-40B4-BE49-F238E27FC236}">
                <a16:creationId xmlns:a16="http://schemas.microsoft.com/office/drawing/2014/main" id="{FD976070-662E-DC40-8284-203A6CC3A583}"/>
              </a:ext>
            </a:extLst>
          </p:cNvPr>
          <p:cNvSpPr txBox="1"/>
          <p:nvPr/>
        </p:nvSpPr>
        <p:spPr>
          <a:xfrm>
            <a:off x="5262061" y="4820594"/>
            <a:ext cx="683136" cy="400110"/>
          </a:xfrm>
          <a:prstGeom prst="rect">
            <a:avLst/>
          </a:prstGeom>
          <a:noFill/>
        </p:spPr>
        <p:txBody>
          <a:bodyPr wrap="none" rtlCol="0">
            <a:spAutoFit/>
          </a:bodyPr>
          <a:lstStyle/>
          <a:p>
            <a:r>
              <a:rPr lang="en-US" sz="2000" b="1" dirty="0"/>
              <a:t>Data</a:t>
            </a:r>
          </a:p>
        </p:txBody>
      </p:sp>
      <p:pic>
        <p:nvPicPr>
          <p:cNvPr id="43" name="Picture 42">
            <a:extLst>
              <a:ext uri="{FF2B5EF4-FFF2-40B4-BE49-F238E27FC236}">
                <a16:creationId xmlns:a16="http://schemas.microsoft.com/office/drawing/2014/main" id="{AC88DE61-6421-E249-AFF1-E36534324B6D}"/>
              </a:ext>
            </a:extLst>
          </p:cNvPr>
          <p:cNvPicPr>
            <a:picLocks noChangeAspect="1"/>
          </p:cNvPicPr>
          <p:nvPr/>
        </p:nvPicPr>
        <p:blipFill rotWithShape="1">
          <a:blip r:embed="rId7"/>
          <a:srcRect b="25326"/>
          <a:stretch/>
        </p:blipFill>
        <p:spPr>
          <a:xfrm>
            <a:off x="9142493" y="3797864"/>
            <a:ext cx="1392263" cy="1039638"/>
          </a:xfrm>
          <a:prstGeom prst="rect">
            <a:avLst/>
          </a:prstGeom>
        </p:spPr>
      </p:pic>
      <p:sp>
        <p:nvSpPr>
          <p:cNvPr id="44" name="TextBox 43">
            <a:extLst>
              <a:ext uri="{FF2B5EF4-FFF2-40B4-BE49-F238E27FC236}">
                <a16:creationId xmlns:a16="http://schemas.microsoft.com/office/drawing/2014/main" id="{682FDBF7-3B5C-2047-AFC9-6C39C27A3DB2}"/>
              </a:ext>
            </a:extLst>
          </p:cNvPr>
          <p:cNvSpPr txBox="1"/>
          <p:nvPr/>
        </p:nvSpPr>
        <p:spPr>
          <a:xfrm>
            <a:off x="8856666" y="4926158"/>
            <a:ext cx="2112822" cy="400110"/>
          </a:xfrm>
          <a:prstGeom prst="rect">
            <a:avLst/>
          </a:prstGeom>
          <a:noFill/>
        </p:spPr>
        <p:txBody>
          <a:bodyPr wrap="none" rtlCol="0">
            <a:spAutoFit/>
          </a:bodyPr>
          <a:lstStyle/>
          <a:p>
            <a:r>
              <a:rPr lang="en-US" sz="2000" b="1" dirty="0"/>
              <a:t>Remote Execution</a:t>
            </a:r>
          </a:p>
        </p:txBody>
      </p:sp>
    </p:spTree>
    <p:extLst>
      <p:ext uri="{BB962C8B-B14F-4D97-AF65-F5344CB8AC3E}">
        <p14:creationId xmlns:p14="http://schemas.microsoft.com/office/powerpoint/2010/main" val="404498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2979539"/>
            <a:ext cx="5234687" cy="553998"/>
          </a:xfrm>
        </p:spPr>
        <p:txBody>
          <a:bodyPr/>
          <a:lstStyle/>
          <a:p>
            <a:r>
              <a:rPr lang="en-US" dirty="0">
                <a:cs typeface="Segoe UI"/>
              </a:rPr>
              <a:t>Smart Hospital</a:t>
            </a:r>
            <a:endParaRPr lang="en-US" dirty="0"/>
          </a:p>
        </p:txBody>
      </p:sp>
      <p:sp>
        <p:nvSpPr>
          <p:cNvPr id="7" name="Text Placeholder 6">
            <a:extLst>
              <a:ext uri="{FF2B5EF4-FFF2-40B4-BE49-F238E27FC236}">
                <a16:creationId xmlns:a16="http://schemas.microsoft.com/office/drawing/2014/main" id="{1103CE57-73FC-460E-812E-CAF7BEF93817}"/>
              </a:ext>
            </a:extLst>
          </p:cNvPr>
          <p:cNvSpPr>
            <a:spLocks noGrp="1"/>
          </p:cNvSpPr>
          <p:nvPr>
            <p:ph type="body" sz="quarter" idx="12"/>
          </p:nvPr>
        </p:nvSpPr>
        <p:spPr>
          <a:xfrm>
            <a:off x="582042" y="3962400"/>
            <a:ext cx="4164583" cy="338554"/>
          </a:xfrm>
        </p:spPr>
        <p:txBody>
          <a:bodyPr vert="horz" wrap="square" lIns="0" tIns="0" rIns="0" bIns="0" rtlCol="0" anchor="t">
            <a:spAutoFit/>
          </a:bodyPr>
          <a:lstStyle/>
          <a:p>
            <a:r>
              <a:rPr lang="en-US">
                <a:cs typeface="Segoe UI"/>
              </a:rPr>
              <a:t>Keren Priyadarshini</a:t>
            </a:r>
          </a:p>
        </p:txBody>
      </p:sp>
    </p:spTree>
    <p:extLst>
      <p:ext uri="{BB962C8B-B14F-4D97-AF65-F5344CB8AC3E}">
        <p14:creationId xmlns:p14="http://schemas.microsoft.com/office/powerpoint/2010/main" val="5180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6AC2-E905-9B4F-AA65-9E37FD9FE13E}"/>
              </a:ext>
            </a:extLst>
          </p:cNvPr>
          <p:cNvSpPr>
            <a:spLocks noGrp="1"/>
          </p:cNvSpPr>
          <p:nvPr>
            <p:ph type="title"/>
          </p:nvPr>
        </p:nvSpPr>
        <p:spPr/>
        <p:txBody>
          <a:bodyPr/>
          <a:lstStyle/>
          <a:p>
            <a:r>
              <a:rPr lang="en-US" dirty="0"/>
              <a:t>Example For Model Packaging</a:t>
            </a:r>
          </a:p>
        </p:txBody>
      </p:sp>
      <p:pic>
        <p:nvPicPr>
          <p:cNvPr id="1026" name="Picture 2">
            <a:extLst>
              <a:ext uri="{FF2B5EF4-FFF2-40B4-BE49-F238E27FC236}">
                <a16:creationId xmlns:a16="http://schemas.microsoft.com/office/drawing/2014/main" id="{59614419-FF0B-7F40-B98D-607F184FE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88028"/>
            <a:ext cx="9295830"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52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80633" y="335467"/>
            <a:ext cx="10515600" cy="568193"/>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Models</a:t>
            </a:r>
            <a:endParaRPr lang="cs-CZ" sz="4800" b="1" dirty="0">
              <a:solidFill>
                <a:srgbClr val="092E49"/>
              </a:solidFill>
              <a:latin typeface="Segoe UI Semibold" panose="020B0702040204020203" pitchFamily="34" charset="0"/>
              <a:cs typeface="Segoe UI Semibold" panose="020B0702040204020203" pitchFamily="34" charset="0"/>
            </a:endParaRPr>
          </a:p>
        </p:txBody>
      </p:sp>
      <p:pic>
        <p:nvPicPr>
          <p:cNvPr id="16" name="Picture 15" descr="A close up of a sign&#10;&#10;Description automatically generated">
            <a:extLst>
              <a:ext uri="{FF2B5EF4-FFF2-40B4-BE49-F238E27FC236}">
                <a16:creationId xmlns:a16="http://schemas.microsoft.com/office/drawing/2014/main" id="{170FE0DB-C891-AF48-A0E5-FE681EC7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1" y="2110015"/>
            <a:ext cx="3983766" cy="1260199"/>
          </a:xfrm>
          <a:prstGeom prst="rect">
            <a:avLst/>
          </a:prstGeom>
        </p:spPr>
      </p:pic>
      <p:sp>
        <p:nvSpPr>
          <p:cNvPr id="17" name="TextBox 16">
            <a:extLst>
              <a:ext uri="{FF2B5EF4-FFF2-40B4-BE49-F238E27FC236}">
                <a16:creationId xmlns:a16="http://schemas.microsoft.com/office/drawing/2014/main" id="{4507590A-6863-1441-A17B-4FBC34600F08}"/>
              </a:ext>
            </a:extLst>
          </p:cNvPr>
          <p:cNvSpPr txBox="1"/>
          <p:nvPr/>
        </p:nvSpPr>
        <p:spPr>
          <a:xfrm>
            <a:off x="5027396" y="3170208"/>
            <a:ext cx="3077830" cy="646331"/>
          </a:xfrm>
          <a:prstGeom prst="rect">
            <a:avLst/>
          </a:prstGeom>
          <a:noFill/>
        </p:spPr>
        <p:txBody>
          <a:bodyPr wrap="none" rtlCol="0">
            <a:spAutoFit/>
          </a:bodyPr>
          <a:lstStyle/>
          <a:p>
            <a:r>
              <a:rPr lang="en-US" sz="3600" b="1" dirty="0">
                <a:solidFill>
                  <a:srgbClr val="00B0F0"/>
                </a:solidFill>
              </a:rPr>
              <a:t>Model Registry</a:t>
            </a:r>
          </a:p>
        </p:txBody>
      </p:sp>
      <p:cxnSp>
        <p:nvCxnSpPr>
          <p:cNvPr id="29" name="Straight Arrow Connector 28">
            <a:extLst>
              <a:ext uri="{FF2B5EF4-FFF2-40B4-BE49-F238E27FC236}">
                <a16:creationId xmlns:a16="http://schemas.microsoft.com/office/drawing/2014/main" id="{A9963B25-70CF-8448-94F5-CAD5E781A1E8}"/>
              </a:ext>
            </a:extLst>
          </p:cNvPr>
          <p:cNvCxnSpPr>
            <a:cxnSpLocks/>
          </p:cNvCxnSpPr>
          <p:nvPr/>
        </p:nvCxnSpPr>
        <p:spPr>
          <a:xfrm>
            <a:off x="2401136" y="2252655"/>
            <a:ext cx="1623668" cy="1233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2A183EA-4F07-2B4E-BB6F-E1F18F6A19BE}"/>
              </a:ext>
            </a:extLst>
          </p:cNvPr>
          <p:cNvCxnSpPr>
            <a:cxnSpLocks/>
            <a:endCxn id="51" idx="1"/>
          </p:cNvCxnSpPr>
          <p:nvPr/>
        </p:nvCxnSpPr>
        <p:spPr>
          <a:xfrm>
            <a:off x="2636520" y="3833305"/>
            <a:ext cx="14184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22B4483-A500-B248-87F9-68FDF3093737}"/>
              </a:ext>
            </a:extLst>
          </p:cNvPr>
          <p:cNvCxnSpPr>
            <a:cxnSpLocks/>
          </p:cNvCxnSpPr>
          <p:nvPr/>
        </p:nvCxnSpPr>
        <p:spPr>
          <a:xfrm flipV="1">
            <a:off x="2458254" y="4215005"/>
            <a:ext cx="1569668" cy="12030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CD4751A-C469-9D4F-B0C5-C61C27361548}"/>
              </a:ext>
            </a:extLst>
          </p:cNvPr>
          <p:cNvSpPr txBox="1"/>
          <p:nvPr/>
        </p:nvSpPr>
        <p:spPr>
          <a:xfrm>
            <a:off x="550126" y="6097620"/>
            <a:ext cx="2221570" cy="461665"/>
          </a:xfrm>
          <a:prstGeom prst="rect">
            <a:avLst/>
          </a:prstGeom>
          <a:noFill/>
          <a:ln>
            <a:solidFill>
              <a:srgbClr val="00B0F0"/>
            </a:solidFill>
          </a:ln>
        </p:spPr>
        <p:txBody>
          <a:bodyPr wrap="none" rtlCol="0">
            <a:spAutoFit/>
          </a:bodyPr>
          <a:lstStyle/>
          <a:p>
            <a:r>
              <a:rPr lang="en-US" sz="2400" b="1" dirty="0"/>
              <a:t>ML Frameworks</a:t>
            </a:r>
          </a:p>
        </p:txBody>
      </p:sp>
      <p:sp>
        <p:nvSpPr>
          <p:cNvPr id="51" name="Rounded Rectangle 50">
            <a:extLst>
              <a:ext uri="{FF2B5EF4-FFF2-40B4-BE49-F238E27FC236}">
                <a16:creationId xmlns:a16="http://schemas.microsoft.com/office/drawing/2014/main" id="{47C0B383-B910-004D-B409-770B7BD5B694}"/>
              </a:ext>
            </a:extLst>
          </p:cNvPr>
          <p:cNvSpPr/>
          <p:nvPr/>
        </p:nvSpPr>
        <p:spPr>
          <a:xfrm>
            <a:off x="4054922" y="2026873"/>
            <a:ext cx="4886933" cy="3612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204DA79-67A0-554A-A080-91A987D640D9}"/>
              </a:ext>
            </a:extLst>
          </p:cNvPr>
          <p:cNvPicPr>
            <a:picLocks noChangeAspect="1"/>
          </p:cNvPicPr>
          <p:nvPr/>
        </p:nvPicPr>
        <p:blipFill rotWithShape="1">
          <a:blip r:embed="rId3"/>
          <a:srcRect t="24753" b="25542"/>
          <a:stretch/>
        </p:blipFill>
        <p:spPr>
          <a:xfrm>
            <a:off x="899160" y="1118683"/>
            <a:ext cx="1532094" cy="761525"/>
          </a:xfrm>
          <a:prstGeom prst="rect">
            <a:avLst/>
          </a:prstGeom>
        </p:spPr>
      </p:pic>
      <p:pic>
        <p:nvPicPr>
          <p:cNvPr id="4" name="Picture 3">
            <a:extLst>
              <a:ext uri="{FF2B5EF4-FFF2-40B4-BE49-F238E27FC236}">
                <a16:creationId xmlns:a16="http://schemas.microsoft.com/office/drawing/2014/main" id="{FB8ABAF5-D901-5947-A4E4-9F64F121C042}"/>
              </a:ext>
            </a:extLst>
          </p:cNvPr>
          <p:cNvPicPr>
            <a:picLocks noChangeAspect="1"/>
          </p:cNvPicPr>
          <p:nvPr/>
        </p:nvPicPr>
        <p:blipFill>
          <a:blip r:embed="rId4"/>
          <a:stretch>
            <a:fillRect/>
          </a:stretch>
        </p:blipFill>
        <p:spPr>
          <a:xfrm>
            <a:off x="917861" y="3106101"/>
            <a:ext cx="1567393" cy="843780"/>
          </a:xfrm>
          <a:prstGeom prst="rect">
            <a:avLst/>
          </a:prstGeom>
        </p:spPr>
      </p:pic>
      <p:pic>
        <p:nvPicPr>
          <p:cNvPr id="5" name="Picture 4">
            <a:extLst>
              <a:ext uri="{FF2B5EF4-FFF2-40B4-BE49-F238E27FC236}">
                <a16:creationId xmlns:a16="http://schemas.microsoft.com/office/drawing/2014/main" id="{AD406275-D37C-6F4D-BE73-6DA0CC494B1D}"/>
              </a:ext>
            </a:extLst>
          </p:cNvPr>
          <p:cNvPicPr>
            <a:picLocks noChangeAspect="1"/>
          </p:cNvPicPr>
          <p:nvPr/>
        </p:nvPicPr>
        <p:blipFill>
          <a:blip r:embed="rId5"/>
          <a:stretch>
            <a:fillRect/>
          </a:stretch>
        </p:blipFill>
        <p:spPr>
          <a:xfrm>
            <a:off x="1233330" y="1958227"/>
            <a:ext cx="855162" cy="855162"/>
          </a:xfrm>
          <a:prstGeom prst="rect">
            <a:avLst/>
          </a:prstGeom>
        </p:spPr>
      </p:pic>
      <p:pic>
        <p:nvPicPr>
          <p:cNvPr id="6" name="Picture 5">
            <a:extLst>
              <a:ext uri="{FF2B5EF4-FFF2-40B4-BE49-F238E27FC236}">
                <a16:creationId xmlns:a16="http://schemas.microsoft.com/office/drawing/2014/main" id="{F68E3696-6043-5E40-BBD0-5E3B3135D514}"/>
              </a:ext>
            </a:extLst>
          </p:cNvPr>
          <p:cNvPicPr>
            <a:picLocks noChangeAspect="1"/>
          </p:cNvPicPr>
          <p:nvPr/>
        </p:nvPicPr>
        <p:blipFill rotWithShape="1">
          <a:blip r:embed="rId6"/>
          <a:srcRect t="20049" b="19830"/>
          <a:stretch/>
        </p:blipFill>
        <p:spPr>
          <a:xfrm>
            <a:off x="1008854" y="5118719"/>
            <a:ext cx="1422400" cy="855163"/>
          </a:xfrm>
          <a:prstGeom prst="rect">
            <a:avLst/>
          </a:prstGeom>
        </p:spPr>
      </p:pic>
      <p:sp>
        <p:nvSpPr>
          <p:cNvPr id="40" name="Rounded Rectangle 39">
            <a:extLst>
              <a:ext uri="{FF2B5EF4-FFF2-40B4-BE49-F238E27FC236}">
                <a16:creationId xmlns:a16="http://schemas.microsoft.com/office/drawing/2014/main" id="{6238AABC-6CDF-A340-B30F-E6D9E924F097}"/>
              </a:ext>
            </a:extLst>
          </p:cNvPr>
          <p:cNvSpPr/>
          <p:nvPr/>
        </p:nvSpPr>
        <p:spPr>
          <a:xfrm>
            <a:off x="4550306" y="3974473"/>
            <a:ext cx="1623668" cy="1289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FC982F54-F801-124B-B1C5-B7257375AD39}"/>
              </a:ext>
            </a:extLst>
          </p:cNvPr>
          <p:cNvSpPr/>
          <p:nvPr/>
        </p:nvSpPr>
        <p:spPr>
          <a:xfrm>
            <a:off x="6871139" y="3970767"/>
            <a:ext cx="1623668" cy="1289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1A284A3-B76E-FF47-885A-73C33937003D}"/>
              </a:ext>
            </a:extLst>
          </p:cNvPr>
          <p:cNvSpPr txBox="1"/>
          <p:nvPr/>
        </p:nvSpPr>
        <p:spPr>
          <a:xfrm>
            <a:off x="4970889" y="4071025"/>
            <a:ext cx="771943" cy="307777"/>
          </a:xfrm>
          <a:prstGeom prst="rect">
            <a:avLst/>
          </a:prstGeom>
          <a:noFill/>
        </p:spPr>
        <p:txBody>
          <a:bodyPr wrap="none" rtlCol="0">
            <a:spAutoFit/>
          </a:bodyPr>
          <a:lstStyle/>
          <a:p>
            <a:r>
              <a:rPr lang="en-US" sz="1400" b="1" dirty="0"/>
              <a:t>Flavor 1</a:t>
            </a:r>
          </a:p>
        </p:txBody>
      </p:sp>
      <p:sp>
        <p:nvSpPr>
          <p:cNvPr id="44" name="TextBox 43">
            <a:extLst>
              <a:ext uri="{FF2B5EF4-FFF2-40B4-BE49-F238E27FC236}">
                <a16:creationId xmlns:a16="http://schemas.microsoft.com/office/drawing/2014/main" id="{34600329-36D3-2B44-91D1-BE5F4175D1CE}"/>
              </a:ext>
            </a:extLst>
          </p:cNvPr>
          <p:cNvSpPr txBox="1"/>
          <p:nvPr/>
        </p:nvSpPr>
        <p:spPr>
          <a:xfrm>
            <a:off x="7297001" y="4071025"/>
            <a:ext cx="771943" cy="307777"/>
          </a:xfrm>
          <a:prstGeom prst="rect">
            <a:avLst/>
          </a:prstGeom>
          <a:noFill/>
        </p:spPr>
        <p:txBody>
          <a:bodyPr wrap="none" rtlCol="0">
            <a:spAutoFit/>
          </a:bodyPr>
          <a:lstStyle/>
          <a:p>
            <a:r>
              <a:rPr lang="en-US" sz="1400" b="1" dirty="0"/>
              <a:t>Flavor 2</a:t>
            </a:r>
          </a:p>
        </p:txBody>
      </p:sp>
      <p:pic>
        <p:nvPicPr>
          <p:cNvPr id="25" name="Graphic 24" descr="Target">
            <a:extLst>
              <a:ext uri="{FF2B5EF4-FFF2-40B4-BE49-F238E27FC236}">
                <a16:creationId xmlns:a16="http://schemas.microsoft.com/office/drawing/2014/main" id="{764427B5-803D-8548-B802-0E7B63713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9660" y="4329576"/>
            <a:ext cx="914400" cy="914400"/>
          </a:xfrm>
          <a:prstGeom prst="rect">
            <a:avLst/>
          </a:prstGeom>
        </p:spPr>
      </p:pic>
      <p:pic>
        <p:nvPicPr>
          <p:cNvPr id="34" name="Graphic 33" descr="Bullseye">
            <a:extLst>
              <a:ext uri="{FF2B5EF4-FFF2-40B4-BE49-F238E27FC236}">
                <a16:creationId xmlns:a16="http://schemas.microsoft.com/office/drawing/2014/main" id="{6B4E2204-140C-EF44-B85B-1A626925B8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3620" y="4329577"/>
            <a:ext cx="914400" cy="914400"/>
          </a:xfrm>
          <a:prstGeom prst="rect">
            <a:avLst/>
          </a:prstGeom>
        </p:spPr>
      </p:pic>
      <p:pic>
        <p:nvPicPr>
          <p:cNvPr id="37" name="Picture 36">
            <a:extLst>
              <a:ext uri="{FF2B5EF4-FFF2-40B4-BE49-F238E27FC236}">
                <a16:creationId xmlns:a16="http://schemas.microsoft.com/office/drawing/2014/main" id="{8964A766-1511-FF48-B57E-4D2EE67DD0A9}"/>
              </a:ext>
            </a:extLst>
          </p:cNvPr>
          <p:cNvPicPr>
            <a:picLocks noChangeAspect="1"/>
          </p:cNvPicPr>
          <p:nvPr/>
        </p:nvPicPr>
        <p:blipFill rotWithShape="1">
          <a:blip r:embed="rId11"/>
          <a:srcRect l="20867" r="16980" b="28380"/>
          <a:stretch/>
        </p:blipFill>
        <p:spPr>
          <a:xfrm>
            <a:off x="10430197" y="3235024"/>
            <a:ext cx="1475412" cy="885772"/>
          </a:xfrm>
          <a:prstGeom prst="rect">
            <a:avLst/>
          </a:prstGeom>
        </p:spPr>
      </p:pic>
      <p:pic>
        <p:nvPicPr>
          <p:cNvPr id="39" name="Picture 38">
            <a:extLst>
              <a:ext uri="{FF2B5EF4-FFF2-40B4-BE49-F238E27FC236}">
                <a16:creationId xmlns:a16="http://schemas.microsoft.com/office/drawing/2014/main" id="{17BBD78B-99FE-F849-B520-FAB87A3186F8}"/>
              </a:ext>
            </a:extLst>
          </p:cNvPr>
          <p:cNvPicPr>
            <a:picLocks noChangeAspect="1"/>
          </p:cNvPicPr>
          <p:nvPr/>
        </p:nvPicPr>
        <p:blipFill>
          <a:blip r:embed="rId12"/>
          <a:stretch>
            <a:fillRect/>
          </a:stretch>
        </p:blipFill>
        <p:spPr>
          <a:xfrm>
            <a:off x="10600309" y="4563864"/>
            <a:ext cx="1064504" cy="1032569"/>
          </a:xfrm>
          <a:prstGeom prst="rect">
            <a:avLst/>
          </a:prstGeom>
        </p:spPr>
      </p:pic>
      <p:pic>
        <p:nvPicPr>
          <p:cNvPr id="53" name="Picture 52">
            <a:extLst>
              <a:ext uri="{FF2B5EF4-FFF2-40B4-BE49-F238E27FC236}">
                <a16:creationId xmlns:a16="http://schemas.microsoft.com/office/drawing/2014/main" id="{9ACF76DB-084F-8A4C-A915-B255AE4411FE}"/>
              </a:ext>
            </a:extLst>
          </p:cNvPr>
          <p:cNvPicPr>
            <a:picLocks noChangeAspect="1"/>
          </p:cNvPicPr>
          <p:nvPr/>
        </p:nvPicPr>
        <p:blipFill>
          <a:blip r:embed="rId13"/>
          <a:stretch>
            <a:fillRect/>
          </a:stretch>
        </p:blipFill>
        <p:spPr>
          <a:xfrm>
            <a:off x="10600309" y="1798493"/>
            <a:ext cx="1070900" cy="1070900"/>
          </a:xfrm>
          <a:prstGeom prst="rect">
            <a:avLst/>
          </a:prstGeom>
        </p:spPr>
      </p:pic>
      <p:sp>
        <p:nvSpPr>
          <p:cNvPr id="58" name="TextBox 57">
            <a:extLst>
              <a:ext uri="{FF2B5EF4-FFF2-40B4-BE49-F238E27FC236}">
                <a16:creationId xmlns:a16="http://schemas.microsoft.com/office/drawing/2014/main" id="{58EA6855-6B92-F646-A9AF-7A46962DB0A2}"/>
              </a:ext>
            </a:extLst>
          </p:cNvPr>
          <p:cNvSpPr txBox="1"/>
          <p:nvPr/>
        </p:nvSpPr>
        <p:spPr>
          <a:xfrm>
            <a:off x="10171202" y="6097619"/>
            <a:ext cx="1853521" cy="461665"/>
          </a:xfrm>
          <a:prstGeom prst="rect">
            <a:avLst/>
          </a:prstGeom>
          <a:noFill/>
          <a:ln>
            <a:solidFill>
              <a:srgbClr val="00B0F0"/>
            </a:solidFill>
          </a:ln>
        </p:spPr>
        <p:txBody>
          <a:bodyPr wrap="none" rtlCol="0">
            <a:spAutoFit/>
          </a:bodyPr>
          <a:lstStyle/>
          <a:p>
            <a:r>
              <a:rPr lang="en-US" sz="2400" b="1" dirty="0"/>
              <a:t>Serving Tools</a:t>
            </a:r>
          </a:p>
        </p:txBody>
      </p:sp>
      <p:sp>
        <p:nvSpPr>
          <p:cNvPr id="59" name="TextBox 58">
            <a:extLst>
              <a:ext uri="{FF2B5EF4-FFF2-40B4-BE49-F238E27FC236}">
                <a16:creationId xmlns:a16="http://schemas.microsoft.com/office/drawing/2014/main" id="{F75ECAAC-6AA6-1348-B479-EF6502767149}"/>
              </a:ext>
            </a:extLst>
          </p:cNvPr>
          <p:cNvSpPr txBox="1"/>
          <p:nvPr/>
        </p:nvSpPr>
        <p:spPr>
          <a:xfrm>
            <a:off x="4932818" y="5701645"/>
            <a:ext cx="3266985" cy="461665"/>
          </a:xfrm>
          <a:prstGeom prst="rect">
            <a:avLst/>
          </a:prstGeom>
          <a:noFill/>
          <a:ln>
            <a:solidFill>
              <a:srgbClr val="00B0F0"/>
            </a:solidFill>
          </a:ln>
        </p:spPr>
        <p:txBody>
          <a:bodyPr wrap="none" rtlCol="0">
            <a:spAutoFit/>
          </a:bodyPr>
          <a:lstStyle/>
          <a:p>
            <a:r>
              <a:rPr lang="en-US" sz="2400" b="1" dirty="0"/>
              <a:t>Standard for ML Models</a:t>
            </a:r>
          </a:p>
        </p:txBody>
      </p:sp>
      <p:cxnSp>
        <p:nvCxnSpPr>
          <p:cNvPr id="60" name="Straight Arrow Connector 59">
            <a:extLst>
              <a:ext uri="{FF2B5EF4-FFF2-40B4-BE49-F238E27FC236}">
                <a16:creationId xmlns:a16="http://schemas.microsoft.com/office/drawing/2014/main" id="{F6F54BA8-0EF5-FE42-A0FC-4BAFBEE9B736}"/>
              </a:ext>
            </a:extLst>
          </p:cNvPr>
          <p:cNvCxnSpPr>
            <a:cxnSpLocks/>
          </p:cNvCxnSpPr>
          <p:nvPr/>
        </p:nvCxnSpPr>
        <p:spPr>
          <a:xfrm flipV="1">
            <a:off x="8968855" y="2664722"/>
            <a:ext cx="1434342" cy="8184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59D085-62AE-984F-A703-280582C0A3FA}"/>
              </a:ext>
            </a:extLst>
          </p:cNvPr>
          <p:cNvCxnSpPr>
            <a:cxnSpLocks/>
          </p:cNvCxnSpPr>
          <p:nvPr/>
        </p:nvCxnSpPr>
        <p:spPr>
          <a:xfrm>
            <a:off x="8941855" y="3816539"/>
            <a:ext cx="141840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7934481-A6D3-6F48-B270-D260B67D68E3}"/>
              </a:ext>
            </a:extLst>
          </p:cNvPr>
          <p:cNvCxnSpPr>
            <a:cxnSpLocks/>
          </p:cNvCxnSpPr>
          <p:nvPr/>
        </p:nvCxnSpPr>
        <p:spPr>
          <a:xfrm>
            <a:off x="8968855" y="4160256"/>
            <a:ext cx="1391402" cy="6570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785D9F77-AB5F-7940-8160-EF2317C23992}"/>
              </a:ext>
            </a:extLst>
          </p:cNvPr>
          <p:cNvPicPr>
            <a:picLocks noChangeAspect="1"/>
          </p:cNvPicPr>
          <p:nvPr/>
        </p:nvPicPr>
        <p:blipFill>
          <a:blip r:embed="rId14"/>
          <a:stretch>
            <a:fillRect/>
          </a:stretch>
        </p:blipFill>
        <p:spPr>
          <a:xfrm>
            <a:off x="741814" y="3796645"/>
            <a:ext cx="1905000" cy="1905000"/>
          </a:xfrm>
          <a:prstGeom prst="rect">
            <a:avLst/>
          </a:prstGeom>
        </p:spPr>
      </p:pic>
    </p:spTree>
    <p:extLst>
      <p:ext uri="{BB962C8B-B14F-4D97-AF65-F5344CB8AC3E}">
        <p14:creationId xmlns:p14="http://schemas.microsoft.com/office/powerpoint/2010/main" val="1247421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1A91-A806-F045-8373-812D210084A8}"/>
              </a:ext>
            </a:extLst>
          </p:cNvPr>
          <p:cNvSpPr>
            <a:spLocks noGrp="1"/>
          </p:cNvSpPr>
          <p:nvPr>
            <p:ph type="title"/>
          </p:nvPr>
        </p:nvSpPr>
        <p:spPr/>
        <p:txBody>
          <a:bodyPr/>
          <a:lstStyle/>
          <a:p>
            <a:r>
              <a:rPr lang="en-US" dirty="0"/>
              <a:t>Example of Model Management</a:t>
            </a:r>
          </a:p>
        </p:txBody>
      </p:sp>
      <p:pic>
        <p:nvPicPr>
          <p:cNvPr id="2050" name="Picture 2">
            <a:extLst>
              <a:ext uri="{FF2B5EF4-FFF2-40B4-BE49-F238E27FC236}">
                <a16:creationId xmlns:a16="http://schemas.microsoft.com/office/drawing/2014/main" id="{B98D54C5-6C83-7C4C-A04D-E5A74BA30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553" y="2215799"/>
            <a:ext cx="9793857" cy="403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045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1080633" y="335467"/>
            <a:ext cx="10515600" cy="568193"/>
          </a:xfrm>
        </p:spPr>
        <p:txBody>
          <a:bodyPr>
            <a:normAutofit fontScale="90000"/>
          </a:body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Model Registry</a:t>
            </a:r>
          </a:p>
        </p:txBody>
      </p:sp>
      <p:pic>
        <p:nvPicPr>
          <p:cNvPr id="3074" name="Picture 2">
            <a:extLst>
              <a:ext uri="{FF2B5EF4-FFF2-40B4-BE49-F238E27FC236}">
                <a16:creationId xmlns:a16="http://schemas.microsoft.com/office/drawing/2014/main" id="{9EE00540-A2A8-E847-A116-C62BA8EE8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41"/>
          <a:stretch/>
        </p:blipFill>
        <p:spPr bwMode="auto">
          <a:xfrm>
            <a:off x="1659148" y="1415882"/>
            <a:ext cx="9371162" cy="443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62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6969598" cy="2930013"/>
          </a:xfrm>
        </p:spPr>
        <p:txBody>
          <a:bodyPr>
            <a:noAutofit/>
          </a:bodyPr>
          <a:lstStyle/>
          <a:p>
            <a:pPr algn="l"/>
            <a:r>
              <a:rPr lang="en-US" sz="5400" dirty="0">
                <a:solidFill>
                  <a:schemeClr val="bg1"/>
                </a:solidFill>
                <a:latin typeface="Segoe UI Semibold" panose="020B0702040204020203" pitchFamily="34" charset="0"/>
                <a:cs typeface="Segoe UI Semibold" panose="020B0702040204020203" pitchFamily="34" charset="0"/>
              </a:rPr>
              <a:t>Why </a:t>
            </a:r>
            <a:r>
              <a:rPr lang="en-US" sz="5400" dirty="0" err="1">
                <a:solidFill>
                  <a:schemeClr val="bg1"/>
                </a:solidFill>
                <a:latin typeface="Segoe UI Semibold" panose="020B0702040204020203" pitchFamily="34" charset="0"/>
                <a:cs typeface="Segoe UI Semibold" panose="020B0702040204020203" pitchFamily="34" charset="0"/>
              </a:rPr>
              <a:t>MLFlow</a:t>
            </a:r>
            <a:r>
              <a:rPr lang="en-US" sz="5400" dirty="0">
                <a:solidFill>
                  <a:schemeClr val="bg1"/>
                </a:solidFill>
                <a:latin typeface="Segoe UI Semibold" panose="020B0702040204020203" pitchFamily="34" charset="0"/>
                <a:cs typeface="Segoe UI Semibold" panose="020B0702040204020203" pitchFamily="34" charset="0"/>
              </a:rPr>
              <a:t> &amp; Azure?</a:t>
            </a:r>
            <a:endParaRPr lang="cs-CZ" sz="5400" dirty="0">
              <a:solidFill>
                <a:schemeClr val="bg1"/>
              </a:solidFill>
              <a:latin typeface="Segoe UI Semibold" panose="020B0702040204020203" pitchFamily="34" charset="0"/>
              <a:cs typeface="Segoe UI Semibold" panose="020B0702040204020203" pitchFamily="34" charset="0"/>
            </a:endParaRPr>
          </a:p>
        </p:txBody>
      </p:sp>
      <p:pic>
        <p:nvPicPr>
          <p:cNvPr id="2" name="Obrázek 3">
            <a:extLst>
              <a:ext uri="{FF2B5EF4-FFF2-40B4-BE49-F238E27FC236}">
                <a16:creationId xmlns:a16="http://schemas.microsoft.com/office/drawing/2014/main" id="{974E3D4B-9CC3-494A-96D2-50EF7CB45D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a:off x="6744978" y="1475239"/>
            <a:ext cx="2804923" cy="4551934"/>
          </a:xfrm>
          <a:prstGeom prst="rect">
            <a:avLst/>
          </a:prstGeom>
        </p:spPr>
      </p:pic>
    </p:spTree>
    <p:extLst>
      <p:ext uri="{BB962C8B-B14F-4D97-AF65-F5344CB8AC3E}">
        <p14:creationId xmlns:p14="http://schemas.microsoft.com/office/powerpoint/2010/main" val="3901082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sah 2">
            <a:extLst>
              <a:ext uri="{FF2B5EF4-FFF2-40B4-BE49-F238E27FC236}">
                <a16:creationId xmlns:a16="http://schemas.microsoft.com/office/drawing/2014/main" id="{A371533A-F7C8-44A3-8058-4151CE91150D}"/>
              </a:ext>
            </a:extLst>
          </p:cNvPr>
          <p:cNvSpPr>
            <a:spLocks noGrp="1"/>
          </p:cNvSpPr>
          <p:nvPr>
            <p:ph idx="4294967295"/>
          </p:nvPr>
        </p:nvSpPr>
        <p:spPr>
          <a:xfrm>
            <a:off x="0" y="3429000"/>
            <a:ext cx="10075863" cy="692150"/>
          </a:xfrm>
        </p:spPr>
        <p:txBody>
          <a:bodyPr>
            <a:noAutofit/>
          </a:bodyPr>
          <a:lstStyle/>
          <a:p>
            <a:pPr marL="0" indent="0" algn="ctr">
              <a:lnSpc>
                <a:spcPct val="150000"/>
              </a:lnSpc>
              <a:buNone/>
            </a:pPr>
            <a:r>
              <a:rPr lang="en-US" sz="2000" b="0" i="0" dirty="0">
                <a:solidFill>
                  <a:srgbClr val="184066"/>
                </a:solidFill>
                <a:effectLst/>
                <a:latin typeface="Segoe UI" panose="020B0502040204020203" pitchFamily="34" charset="0"/>
                <a:cs typeface="Segoe UI" panose="020B0502040204020203" pitchFamily="34" charset="0"/>
              </a:rPr>
              <a:t>&lt;IMAGE&gt;</a:t>
            </a:r>
            <a:endParaRPr lang="cs-CZ" sz="2000" b="0" i="0" dirty="0">
              <a:solidFill>
                <a:srgbClr val="184066"/>
              </a:solidFill>
              <a:effectLst/>
              <a:latin typeface="Segoe UI" panose="020B0502040204020203" pitchFamily="34" charset="0"/>
              <a:cs typeface="Segoe UI" panose="020B0502040204020203" pitchFamily="34" charset="0"/>
            </a:endParaRPr>
          </a:p>
        </p:txBody>
      </p:sp>
      <p:pic>
        <p:nvPicPr>
          <p:cNvPr id="6" name="Picture 5" descr="A screen shot of a computer&#10;&#10;Description automatically generated">
            <a:extLst>
              <a:ext uri="{FF2B5EF4-FFF2-40B4-BE49-F238E27FC236}">
                <a16:creationId xmlns:a16="http://schemas.microsoft.com/office/drawing/2014/main" id="{CE6159EF-78A8-4C4F-B6D6-840AD2D6BB46}"/>
              </a:ext>
            </a:extLst>
          </p:cNvPr>
          <p:cNvPicPr>
            <a:picLocks noChangeAspect="1"/>
          </p:cNvPicPr>
          <p:nvPr/>
        </p:nvPicPr>
        <p:blipFill rotWithShape="1">
          <a:blip r:embed="rId2"/>
          <a:srcRect r="39017"/>
          <a:stretch/>
        </p:blipFill>
        <p:spPr>
          <a:xfrm>
            <a:off x="1441906" y="1152589"/>
            <a:ext cx="4654094" cy="5340285"/>
          </a:xfrm>
          <a:prstGeom prst="rect">
            <a:avLst/>
          </a:prstGeom>
        </p:spPr>
      </p:pic>
      <p:sp>
        <p:nvSpPr>
          <p:cNvPr id="14" name="Nadpis 1">
            <a:extLst>
              <a:ext uri="{FF2B5EF4-FFF2-40B4-BE49-F238E27FC236}">
                <a16:creationId xmlns:a16="http://schemas.microsoft.com/office/drawing/2014/main" id="{78B97D4E-DB51-AE4E-9405-8D970DC0FCD9}"/>
              </a:ext>
            </a:extLst>
          </p:cNvPr>
          <p:cNvSpPr txBox="1">
            <a:spLocks/>
          </p:cNvSpPr>
          <p:nvPr/>
        </p:nvSpPr>
        <p:spPr>
          <a:xfrm>
            <a:off x="838200" y="365126"/>
            <a:ext cx="10515600" cy="5286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a:t>
            </a:r>
            <a:r>
              <a:rPr lang="cs-CZ" sz="4800" b="1" dirty="0" err="1">
                <a:solidFill>
                  <a:srgbClr val="092E49"/>
                </a:solidFill>
                <a:latin typeface="Segoe UI Semibold" panose="020B0702040204020203" pitchFamily="34" charset="0"/>
                <a:cs typeface="Segoe UI Semibold" panose="020B0702040204020203" pitchFamily="34" charset="0"/>
              </a:rPr>
              <a:t>vs</a:t>
            </a:r>
            <a:r>
              <a:rPr lang="cs-CZ" sz="4800" b="1" dirty="0">
                <a:solidFill>
                  <a:srgbClr val="092E49"/>
                </a:solidFill>
                <a:latin typeface="Segoe UI Semibold" panose="020B0702040204020203" pitchFamily="34" charset="0"/>
                <a:cs typeface="Segoe UI Semibold" panose="020B0702040204020203" pitchFamily="34" charset="0"/>
              </a:rPr>
              <a:t> Azure ML</a:t>
            </a:r>
          </a:p>
        </p:txBody>
      </p:sp>
      <p:sp>
        <p:nvSpPr>
          <p:cNvPr id="15" name="TextBox 14">
            <a:extLst>
              <a:ext uri="{FF2B5EF4-FFF2-40B4-BE49-F238E27FC236}">
                <a16:creationId xmlns:a16="http://schemas.microsoft.com/office/drawing/2014/main" id="{B88F94D2-1CB2-5044-B6B2-DABAA9093D7C}"/>
              </a:ext>
            </a:extLst>
          </p:cNvPr>
          <p:cNvSpPr txBox="1"/>
          <p:nvPr/>
        </p:nvSpPr>
        <p:spPr>
          <a:xfrm>
            <a:off x="8265446" y="1569531"/>
            <a:ext cx="2151936" cy="1200329"/>
          </a:xfrm>
          <a:prstGeom prst="rect">
            <a:avLst/>
          </a:prstGeom>
          <a:noFill/>
        </p:spPr>
        <p:txBody>
          <a:bodyPr wrap="none" rtlCol="0">
            <a:spAutoFit/>
          </a:bodyPr>
          <a:lstStyle/>
          <a:p>
            <a:pPr marL="285750" indent="-285750">
              <a:buFont typeface="Arial" panose="020B0604020202020204" pitchFamily="34" charset="0"/>
              <a:buChar char="•"/>
            </a:pPr>
            <a:r>
              <a:rPr lang="en-US" dirty="0"/>
              <a:t>Feature Rich</a:t>
            </a:r>
          </a:p>
          <a:p>
            <a:pPr marL="285750" indent="-285750">
              <a:buFont typeface="Arial" panose="020B0604020202020204" pitchFamily="34" charset="0"/>
              <a:buChar char="•"/>
            </a:pPr>
            <a:r>
              <a:rPr lang="en-US" dirty="0"/>
              <a:t>Platform Services</a:t>
            </a:r>
          </a:p>
          <a:p>
            <a:pPr marL="285750" indent="-285750">
              <a:buFont typeface="Arial" panose="020B0604020202020204" pitchFamily="34" charset="0"/>
              <a:buChar char="•"/>
            </a:pPr>
            <a:r>
              <a:rPr lang="en-US" dirty="0"/>
              <a:t>Manage Compute</a:t>
            </a:r>
          </a:p>
          <a:p>
            <a:pPr marL="285750" indent="-285750">
              <a:buFont typeface="Arial" panose="020B0604020202020204" pitchFamily="34" charset="0"/>
              <a:buChar char="•"/>
            </a:pPr>
            <a:r>
              <a:rPr lang="en-US" dirty="0"/>
              <a:t>Data Monitoring</a:t>
            </a:r>
          </a:p>
        </p:txBody>
      </p:sp>
      <p:pic>
        <p:nvPicPr>
          <p:cNvPr id="16" name="Picture 15">
            <a:extLst>
              <a:ext uri="{FF2B5EF4-FFF2-40B4-BE49-F238E27FC236}">
                <a16:creationId xmlns:a16="http://schemas.microsoft.com/office/drawing/2014/main" id="{5E37FF7C-B27F-6549-96BE-11F8A395F733}"/>
              </a:ext>
            </a:extLst>
          </p:cNvPr>
          <p:cNvPicPr>
            <a:picLocks noChangeAspect="1"/>
          </p:cNvPicPr>
          <p:nvPr/>
        </p:nvPicPr>
        <p:blipFill>
          <a:blip r:embed="rId3"/>
          <a:stretch>
            <a:fillRect/>
          </a:stretch>
        </p:blipFill>
        <p:spPr>
          <a:xfrm>
            <a:off x="6751319" y="1622855"/>
            <a:ext cx="1136491" cy="1222865"/>
          </a:xfrm>
          <a:prstGeom prst="rect">
            <a:avLst/>
          </a:prstGeom>
        </p:spPr>
      </p:pic>
      <p:pic>
        <p:nvPicPr>
          <p:cNvPr id="17" name="Picture 16" descr="A close up of a sign&#10;&#10;Description automatically generated">
            <a:extLst>
              <a:ext uri="{FF2B5EF4-FFF2-40B4-BE49-F238E27FC236}">
                <a16:creationId xmlns:a16="http://schemas.microsoft.com/office/drawing/2014/main" id="{6FC3EF7F-0D79-8249-9E5A-FAC63814C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715" y="4626816"/>
            <a:ext cx="1834731" cy="580387"/>
          </a:xfrm>
          <a:prstGeom prst="rect">
            <a:avLst/>
          </a:prstGeom>
        </p:spPr>
      </p:pic>
      <p:sp>
        <p:nvSpPr>
          <p:cNvPr id="18" name="TextBox 17">
            <a:extLst>
              <a:ext uri="{FF2B5EF4-FFF2-40B4-BE49-F238E27FC236}">
                <a16:creationId xmlns:a16="http://schemas.microsoft.com/office/drawing/2014/main" id="{2EE660A0-20D3-E847-BEE7-9ED234F1F336}"/>
              </a:ext>
            </a:extLst>
          </p:cNvPr>
          <p:cNvSpPr txBox="1"/>
          <p:nvPr/>
        </p:nvSpPr>
        <p:spPr>
          <a:xfrm>
            <a:off x="8265446" y="4445436"/>
            <a:ext cx="2813078" cy="923330"/>
          </a:xfrm>
          <a:prstGeom prst="rect">
            <a:avLst/>
          </a:prstGeom>
          <a:noFill/>
        </p:spPr>
        <p:txBody>
          <a:bodyPr wrap="none" rtlCol="0">
            <a:spAutoFit/>
          </a:bodyPr>
          <a:lstStyle/>
          <a:p>
            <a:pPr marL="285750" indent="-285750">
              <a:buFont typeface="Arial" panose="020B0604020202020204" pitchFamily="34" charset="0"/>
              <a:buChar char="•"/>
            </a:pPr>
            <a:r>
              <a:rPr lang="en-US" dirty="0"/>
              <a:t>Platform Flexibility</a:t>
            </a:r>
          </a:p>
          <a:p>
            <a:pPr marL="285750" indent="-285750">
              <a:buFont typeface="Arial" panose="020B0604020202020204" pitchFamily="34" charset="0"/>
              <a:buChar char="•"/>
            </a:pPr>
            <a:r>
              <a:rPr lang="en-US" dirty="0"/>
              <a:t>Multi-cloud</a:t>
            </a:r>
          </a:p>
          <a:p>
            <a:pPr marL="285750" indent="-285750">
              <a:buFont typeface="Arial" panose="020B0604020202020204" pitchFamily="34" charset="0"/>
              <a:buChar char="•"/>
            </a:pPr>
            <a:r>
              <a:rPr lang="en-US" dirty="0"/>
              <a:t>Multiple ML Frameworks</a:t>
            </a:r>
          </a:p>
        </p:txBody>
      </p:sp>
      <p:sp>
        <p:nvSpPr>
          <p:cNvPr id="19" name="Cross 18">
            <a:extLst>
              <a:ext uri="{FF2B5EF4-FFF2-40B4-BE49-F238E27FC236}">
                <a16:creationId xmlns:a16="http://schemas.microsoft.com/office/drawing/2014/main" id="{6355AB4B-2EDC-4144-8086-4901FBEA7C55}"/>
              </a:ext>
            </a:extLst>
          </p:cNvPr>
          <p:cNvSpPr/>
          <p:nvPr/>
        </p:nvSpPr>
        <p:spPr>
          <a:xfrm>
            <a:off x="8540662" y="3112683"/>
            <a:ext cx="1131323" cy="1089848"/>
          </a:xfrm>
          <a:prstGeom prst="plus">
            <a:avLst>
              <a:gd name="adj" fmla="val 35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3026E64-5F5C-B44F-954B-33C87D0FDEEC}"/>
              </a:ext>
            </a:extLst>
          </p:cNvPr>
          <p:cNvPicPr>
            <a:picLocks noChangeAspect="1"/>
          </p:cNvPicPr>
          <p:nvPr/>
        </p:nvPicPr>
        <p:blipFill>
          <a:blip r:embed="rId5"/>
          <a:stretch>
            <a:fillRect/>
          </a:stretch>
        </p:blipFill>
        <p:spPr>
          <a:xfrm>
            <a:off x="5610687" y="175930"/>
            <a:ext cx="574237" cy="717796"/>
          </a:xfrm>
          <a:prstGeom prst="rect">
            <a:avLst/>
          </a:prstGeom>
        </p:spPr>
      </p:pic>
    </p:spTree>
    <p:extLst>
      <p:ext uri="{BB962C8B-B14F-4D97-AF65-F5344CB8AC3E}">
        <p14:creationId xmlns:p14="http://schemas.microsoft.com/office/powerpoint/2010/main" val="9504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B33B51-E74C-4015-9DB9-1B25EEBF7F86}"/>
              </a:ext>
            </a:extLst>
          </p:cNvPr>
          <p:cNvSpPr>
            <a:spLocks noGrp="1"/>
          </p:cNvSpPr>
          <p:nvPr>
            <p:ph type="title"/>
          </p:nvPr>
        </p:nvSpPr>
        <p:spPr>
          <a:xfrm>
            <a:off x="838200" y="365126"/>
            <a:ext cx="10515600" cy="528600"/>
          </a:xfrm>
        </p:spPr>
        <p:txBody>
          <a:bodyPr>
            <a:normAutofit fontScale="90000"/>
          </a:bodyPr>
          <a:lstStyle/>
          <a:p>
            <a:pPr algn="ctr"/>
            <a:r>
              <a:rPr lang="cs-CZ" sz="4800" b="1" dirty="0">
                <a:solidFill>
                  <a:srgbClr val="092E49"/>
                </a:solidFill>
                <a:latin typeface="Segoe UI Semibold" panose="020B0702040204020203" pitchFamily="34" charset="0"/>
                <a:cs typeface="Segoe UI Semibold" panose="020B0702040204020203" pitchFamily="34" charset="0"/>
              </a:rPr>
              <a:t>Azure ML</a:t>
            </a:r>
          </a:p>
        </p:txBody>
      </p:sp>
      <p:pic>
        <p:nvPicPr>
          <p:cNvPr id="4" name="Picture 3">
            <a:extLst>
              <a:ext uri="{FF2B5EF4-FFF2-40B4-BE49-F238E27FC236}">
                <a16:creationId xmlns:a16="http://schemas.microsoft.com/office/drawing/2014/main" id="{F743BEC8-1B7F-5749-B707-7858AF12DB3C}"/>
              </a:ext>
            </a:extLst>
          </p:cNvPr>
          <p:cNvPicPr>
            <a:picLocks noChangeAspect="1"/>
          </p:cNvPicPr>
          <p:nvPr/>
        </p:nvPicPr>
        <p:blipFill>
          <a:blip r:embed="rId2"/>
          <a:stretch>
            <a:fillRect/>
          </a:stretch>
        </p:blipFill>
        <p:spPr>
          <a:xfrm>
            <a:off x="787578" y="1645920"/>
            <a:ext cx="10616843" cy="3779520"/>
          </a:xfrm>
          <a:prstGeom prst="rect">
            <a:avLst/>
          </a:prstGeom>
        </p:spPr>
      </p:pic>
      <p:sp>
        <p:nvSpPr>
          <p:cNvPr id="5" name="Rectangle 4">
            <a:extLst>
              <a:ext uri="{FF2B5EF4-FFF2-40B4-BE49-F238E27FC236}">
                <a16:creationId xmlns:a16="http://schemas.microsoft.com/office/drawing/2014/main" id="{5DCDE174-2C74-8047-9885-9BD40DC2289E}"/>
              </a:ext>
            </a:extLst>
          </p:cNvPr>
          <p:cNvSpPr/>
          <p:nvPr/>
        </p:nvSpPr>
        <p:spPr>
          <a:xfrm>
            <a:off x="607380" y="1531633"/>
            <a:ext cx="1847850" cy="2993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5C79C8-A309-E440-84D8-C284F95ABB2C}"/>
              </a:ext>
            </a:extLst>
          </p:cNvPr>
          <p:cNvSpPr/>
          <p:nvPr/>
        </p:nvSpPr>
        <p:spPr>
          <a:xfrm>
            <a:off x="4242969" y="3349098"/>
            <a:ext cx="3143251" cy="9299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E54184-410A-2E43-A60F-1D6EC0A5B63B}"/>
              </a:ext>
            </a:extLst>
          </p:cNvPr>
          <p:cNvSpPr txBox="1"/>
          <p:nvPr/>
        </p:nvSpPr>
        <p:spPr>
          <a:xfrm>
            <a:off x="667510" y="1105158"/>
            <a:ext cx="1727589" cy="369332"/>
          </a:xfrm>
          <a:prstGeom prst="rect">
            <a:avLst/>
          </a:prstGeom>
          <a:noFill/>
        </p:spPr>
        <p:txBody>
          <a:bodyPr wrap="none" rtlCol="0">
            <a:spAutoFit/>
          </a:bodyPr>
          <a:lstStyle/>
          <a:p>
            <a:r>
              <a:rPr lang="en-US" dirty="0"/>
              <a:t>Data Monitoring</a:t>
            </a:r>
          </a:p>
        </p:txBody>
      </p:sp>
      <p:sp>
        <p:nvSpPr>
          <p:cNvPr id="7" name="TextBox 6">
            <a:extLst>
              <a:ext uri="{FF2B5EF4-FFF2-40B4-BE49-F238E27FC236}">
                <a16:creationId xmlns:a16="http://schemas.microsoft.com/office/drawing/2014/main" id="{29633BD8-B910-C44E-BCE1-8577C17EA36B}"/>
              </a:ext>
            </a:extLst>
          </p:cNvPr>
          <p:cNvSpPr txBox="1"/>
          <p:nvPr/>
        </p:nvSpPr>
        <p:spPr>
          <a:xfrm>
            <a:off x="4281770" y="4279034"/>
            <a:ext cx="3065647" cy="369332"/>
          </a:xfrm>
          <a:prstGeom prst="rect">
            <a:avLst/>
          </a:prstGeom>
          <a:noFill/>
        </p:spPr>
        <p:txBody>
          <a:bodyPr wrap="none" rtlCol="0">
            <a:spAutoFit/>
          </a:bodyPr>
          <a:lstStyle/>
          <a:p>
            <a:r>
              <a:rPr lang="en-US" dirty="0"/>
              <a:t>Parametrized Compute Targets</a:t>
            </a:r>
          </a:p>
        </p:txBody>
      </p:sp>
    </p:spTree>
    <p:extLst>
      <p:ext uri="{BB962C8B-B14F-4D97-AF65-F5344CB8AC3E}">
        <p14:creationId xmlns:p14="http://schemas.microsoft.com/office/powerpoint/2010/main" val="166315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Nadpis 1">
            <a:extLst>
              <a:ext uri="{FF2B5EF4-FFF2-40B4-BE49-F238E27FC236}">
                <a16:creationId xmlns:a16="http://schemas.microsoft.com/office/drawing/2014/main" id="{78B97D4E-DB51-AE4E-9405-8D970DC0FCD9}"/>
              </a:ext>
            </a:extLst>
          </p:cNvPr>
          <p:cNvSpPr txBox="1">
            <a:spLocks/>
          </p:cNvSpPr>
          <p:nvPr/>
        </p:nvSpPr>
        <p:spPr>
          <a:xfrm>
            <a:off x="838200" y="365126"/>
            <a:ext cx="10515600" cy="52860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MLFlow</a:t>
            </a:r>
            <a:r>
              <a:rPr lang="cs-CZ" sz="4800" b="1" dirty="0">
                <a:solidFill>
                  <a:srgbClr val="092E49"/>
                </a:solidFill>
                <a:latin typeface="Segoe UI Semibold" panose="020B0702040204020203" pitchFamily="34" charset="0"/>
                <a:cs typeface="Segoe UI Semibold" panose="020B0702040204020203" pitchFamily="34" charset="0"/>
              </a:rPr>
              <a:t> in Azure ML</a:t>
            </a:r>
          </a:p>
        </p:txBody>
      </p:sp>
      <p:pic>
        <p:nvPicPr>
          <p:cNvPr id="5" name="Picture 4">
            <a:extLst>
              <a:ext uri="{FF2B5EF4-FFF2-40B4-BE49-F238E27FC236}">
                <a16:creationId xmlns:a16="http://schemas.microsoft.com/office/drawing/2014/main" id="{A2A735CC-2B5A-2D45-BD91-BFCC86170DF0}"/>
              </a:ext>
            </a:extLst>
          </p:cNvPr>
          <p:cNvPicPr>
            <a:picLocks noChangeAspect="1"/>
          </p:cNvPicPr>
          <p:nvPr/>
        </p:nvPicPr>
        <p:blipFill>
          <a:blip r:embed="rId2"/>
          <a:stretch>
            <a:fillRect/>
          </a:stretch>
        </p:blipFill>
        <p:spPr>
          <a:xfrm>
            <a:off x="1358900" y="1263650"/>
            <a:ext cx="9474200" cy="4330700"/>
          </a:xfrm>
          <a:prstGeom prst="rect">
            <a:avLst/>
          </a:prstGeom>
        </p:spPr>
      </p:pic>
    </p:spTree>
    <p:extLst>
      <p:ext uri="{BB962C8B-B14F-4D97-AF65-F5344CB8AC3E}">
        <p14:creationId xmlns:p14="http://schemas.microsoft.com/office/powerpoint/2010/main" val="439855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6969598" cy="2930013"/>
          </a:xfrm>
        </p:spPr>
        <p:txBody>
          <a:bodyPr anchor="t">
            <a:noAutofit/>
          </a:bodyPr>
          <a:lstStyle/>
          <a:p>
            <a:pPr algn="l"/>
            <a:r>
              <a:rPr lang="en-US" sz="6600" dirty="0">
                <a:solidFill>
                  <a:schemeClr val="bg1"/>
                </a:solidFill>
                <a:latin typeface="Segoe UI Semibold" panose="020B0702040204020203" pitchFamily="34" charset="0"/>
                <a:cs typeface="Segoe UI Semibold" panose="020B0702040204020203" pitchFamily="34" charset="0"/>
              </a:rPr>
              <a:t>Demo</a:t>
            </a:r>
            <a:endParaRPr lang="cs-CZ" sz="66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0450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1" y="3097160"/>
            <a:ext cx="8784645" cy="2930013"/>
          </a:xfrm>
        </p:spPr>
        <p:txBody>
          <a:bodyPr anchor="t">
            <a:noAutofit/>
          </a:bodyPr>
          <a:lstStyle/>
          <a:p>
            <a:pPr algn="l"/>
            <a:r>
              <a:rPr lang="en-US" sz="6600" dirty="0">
                <a:solidFill>
                  <a:schemeClr val="bg1"/>
                </a:solidFill>
                <a:latin typeface="Segoe UI Semibold" panose="020B0702040204020203" pitchFamily="34" charset="0"/>
                <a:cs typeface="Segoe UI Semibold" panose="020B0702040204020203" pitchFamily="34" charset="0"/>
              </a:rPr>
              <a:t>Position To Partners</a:t>
            </a:r>
            <a:endParaRPr lang="cs-CZ" sz="66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3192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998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6E86F23C-E365-1A42-820E-EB86687A32B1}"/>
              </a:ext>
            </a:extLst>
          </p:cNvPr>
          <p:cNvSpPr/>
          <p:nvPr/>
        </p:nvSpPr>
        <p:spPr>
          <a:xfrm>
            <a:off x="2045969" y="2123349"/>
            <a:ext cx="8074187" cy="3580221"/>
          </a:xfrm>
          <a:prstGeom prst="roundRect">
            <a:avLst/>
          </a:prstGeom>
          <a:solidFill>
            <a:schemeClr val="bg2">
              <a:lumMod val="90000"/>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4616DC1-439A-904D-AEB0-1882CAFE77EC}"/>
              </a:ext>
            </a:extLst>
          </p:cNvPr>
          <p:cNvSpPr/>
          <p:nvPr/>
        </p:nvSpPr>
        <p:spPr>
          <a:xfrm>
            <a:off x="3251673" y="2955961"/>
            <a:ext cx="6677964" cy="2587589"/>
          </a:xfrm>
          <a:prstGeom prst="roundRect">
            <a:avLst/>
          </a:prstGeom>
          <a:solidFill>
            <a:schemeClr val="bg2"/>
          </a:solid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4C511405-25E8-3246-B873-D8262C842A9D}"/>
              </a:ext>
            </a:extLst>
          </p:cNvPr>
          <p:cNvSpPr/>
          <p:nvPr/>
        </p:nvSpPr>
        <p:spPr>
          <a:xfrm rot="5400000">
            <a:off x="3370520" y="3605268"/>
            <a:ext cx="1672498" cy="1023731"/>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9" name="Rounded Rectangle 28">
            <a:extLst>
              <a:ext uri="{FF2B5EF4-FFF2-40B4-BE49-F238E27FC236}">
                <a16:creationId xmlns:a16="http://schemas.microsoft.com/office/drawing/2014/main" id="{380594A1-1A51-AA4B-9E6C-EBCED47AA288}"/>
              </a:ext>
            </a:extLst>
          </p:cNvPr>
          <p:cNvSpPr/>
          <p:nvPr/>
        </p:nvSpPr>
        <p:spPr>
          <a:xfrm>
            <a:off x="5153008" y="3280883"/>
            <a:ext cx="2875295" cy="1672499"/>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9" name="Nadpis 1">
            <a:extLst>
              <a:ext uri="{FF2B5EF4-FFF2-40B4-BE49-F238E27FC236}">
                <a16:creationId xmlns:a16="http://schemas.microsoft.com/office/drawing/2014/main" id="{9C82CAC4-7008-7A46-A412-ED131A2FE5D7}"/>
              </a:ext>
            </a:extLst>
          </p:cNvPr>
          <p:cNvSpPr txBox="1">
            <a:spLocks/>
          </p:cNvSpPr>
          <p:nvPr/>
        </p:nvSpPr>
        <p:spPr>
          <a:xfrm>
            <a:off x="1080633" y="335467"/>
            <a:ext cx="10515600" cy="56819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Scenario</a:t>
            </a:r>
            <a:r>
              <a:rPr lang="cs-CZ" sz="4800" b="1" dirty="0">
                <a:solidFill>
                  <a:srgbClr val="092E49"/>
                </a:solidFill>
                <a:latin typeface="Segoe UI Semibold" panose="020B0702040204020203" pitchFamily="34" charset="0"/>
                <a:cs typeface="Segoe UI Semibold" panose="020B0702040204020203" pitchFamily="34" charset="0"/>
              </a:rPr>
              <a:t> 1</a:t>
            </a:r>
          </a:p>
        </p:txBody>
      </p:sp>
      <p:sp>
        <p:nvSpPr>
          <p:cNvPr id="20" name="Nadpis 1">
            <a:extLst>
              <a:ext uri="{FF2B5EF4-FFF2-40B4-BE49-F238E27FC236}">
                <a16:creationId xmlns:a16="http://schemas.microsoft.com/office/drawing/2014/main" id="{3E7F8241-358C-B146-9278-2FAC7B6E9842}"/>
              </a:ext>
            </a:extLst>
          </p:cNvPr>
          <p:cNvSpPr txBox="1">
            <a:spLocks/>
          </p:cNvSpPr>
          <p:nvPr/>
        </p:nvSpPr>
        <p:spPr>
          <a:xfrm>
            <a:off x="1080633" y="944631"/>
            <a:ext cx="10515600" cy="56819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3200" b="1" dirty="0" err="1">
                <a:solidFill>
                  <a:srgbClr val="00B0F0"/>
                </a:solidFill>
                <a:latin typeface="Segoe UI Semibold" panose="020B0702040204020203" pitchFamily="34" charset="0"/>
                <a:cs typeface="Segoe UI Semibold" panose="020B0702040204020203" pitchFamily="34" charset="0"/>
              </a:rPr>
              <a:t>Bring</a:t>
            </a:r>
            <a:r>
              <a:rPr lang="cs-CZ" sz="3200" b="1" dirty="0">
                <a:solidFill>
                  <a:srgbClr val="00B0F0"/>
                </a:solidFill>
                <a:latin typeface="Segoe UI Semibold" panose="020B0702040204020203" pitchFamily="34" charset="0"/>
                <a:cs typeface="Segoe UI Semibold" panose="020B0702040204020203" pitchFamily="34" charset="0"/>
              </a:rPr>
              <a:t> </a:t>
            </a:r>
            <a:r>
              <a:rPr lang="cs-CZ" sz="3200" b="1" dirty="0" err="1">
                <a:solidFill>
                  <a:srgbClr val="00B0F0"/>
                </a:solidFill>
                <a:latin typeface="Segoe UI Semibold" panose="020B0702040204020203" pitchFamily="34" charset="0"/>
                <a:cs typeface="Segoe UI Semibold" panose="020B0702040204020203" pitchFamily="34" charset="0"/>
              </a:rPr>
              <a:t>MLFlow</a:t>
            </a:r>
            <a:r>
              <a:rPr lang="cs-CZ" sz="3200" b="1" dirty="0">
                <a:solidFill>
                  <a:srgbClr val="00B0F0"/>
                </a:solidFill>
                <a:latin typeface="Segoe UI Semibold" panose="020B0702040204020203" pitchFamily="34" charset="0"/>
                <a:cs typeface="Segoe UI Semibold" panose="020B0702040204020203" pitchFamily="34" charset="0"/>
              </a:rPr>
              <a:t> To Azure ML</a:t>
            </a:r>
          </a:p>
        </p:txBody>
      </p:sp>
      <p:sp>
        <p:nvSpPr>
          <p:cNvPr id="21" name="TextBox 20">
            <a:extLst>
              <a:ext uri="{FF2B5EF4-FFF2-40B4-BE49-F238E27FC236}">
                <a16:creationId xmlns:a16="http://schemas.microsoft.com/office/drawing/2014/main" id="{DADB0B17-9AE6-0941-B241-DD525FAF8B4D}"/>
              </a:ext>
            </a:extLst>
          </p:cNvPr>
          <p:cNvSpPr txBox="1"/>
          <p:nvPr/>
        </p:nvSpPr>
        <p:spPr>
          <a:xfrm>
            <a:off x="3665565" y="2578151"/>
            <a:ext cx="3898568" cy="338554"/>
          </a:xfrm>
          <a:prstGeom prst="rect">
            <a:avLst/>
          </a:prstGeom>
          <a:noFill/>
        </p:spPr>
        <p:txBody>
          <a:bodyPr wrap="none" rtlCol="0">
            <a:spAutoFit/>
          </a:bodyPr>
          <a:lstStyle/>
          <a:p>
            <a:r>
              <a:rPr lang="en-US" sz="1600" b="1" dirty="0"/>
              <a:t>Customer’s Azure Machine Learning Service</a:t>
            </a:r>
          </a:p>
        </p:txBody>
      </p:sp>
      <p:sp>
        <p:nvSpPr>
          <p:cNvPr id="26" name="Rounded Rectangle 25">
            <a:extLst>
              <a:ext uri="{FF2B5EF4-FFF2-40B4-BE49-F238E27FC236}">
                <a16:creationId xmlns:a16="http://schemas.microsoft.com/office/drawing/2014/main" id="{0C0870D4-DBB0-264D-9FC0-97FB410D1242}"/>
              </a:ext>
            </a:extLst>
          </p:cNvPr>
          <p:cNvSpPr/>
          <p:nvPr/>
        </p:nvSpPr>
        <p:spPr>
          <a:xfrm>
            <a:off x="5153008" y="4969038"/>
            <a:ext cx="2875295" cy="49559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a:t>
            </a:r>
            <a:r>
              <a:rPr lang="en-US" sz="2800" b="1" dirty="0">
                <a:solidFill>
                  <a:srgbClr val="00B0F0"/>
                </a:solidFill>
              </a:rPr>
              <a:t>Tracking</a:t>
            </a:r>
          </a:p>
        </p:txBody>
      </p:sp>
      <p:pic>
        <p:nvPicPr>
          <p:cNvPr id="52" name="Picture 51">
            <a:extLst>
              <a:ext uri="{FF2B5EF4-FFF2-40B4-BE49-F238E27FC236}">
                <a16:creationId xmlns:a16="http://schemas.microsoft.com/office/drawing/2014/main" id="{555AED37-434B-9B42-90A2-B7160F557B1E}"/>
              </a:ext>
            </a:extLst>
          </p:cNvPr>
          <p:cNvPicPr>
            <a:picLocks noChangeAspect="1"/>
          </p:cNvPicPr>
          <p:nvPr/>
        </p:nvPicPr>
        <p:blipFill>
          <a:blip r:embed="rId3"/>
          <a:stretch>
            <a:fillRect/>
          </a:stretch>
        </p:blipFill>
        <p:spPr>
          <a:xfrm>
            <a:off x="6732898" y="3423732"/>
            <a:ext cx="921889" cy="496284"/>
          </a:xfrm>
          <a:prstGeom prst="rect">
            <a:avLst/>
          </a:prstGeom>
        </p:spPr>
      </p:pic>
      <p:pic>
        <p:nvPicPr>
          <p:cNvPr id="53" name="Picture 52">
            <a:extLst>
              <a:ext uri="{FF2B5EF4-FFF2-40B4-BE49-F238E27FC236}">
                <a16:creationId xmlns:a16="http://schemas.microsoft.com/office/drawing/2014/main" id="{FF74C06A-8B8E-8A4B-BACF-C6C3C8CF41EF}"/>
              </a:ext>
            </a:extLst>
          </p:cNvPr>
          <p:cNvPicPr>
            <a:picLocks noChangeAspect="1"/>
          </p:cNvPicPr>
          <p:nvPr/>
        </p:nvPicPr>
        <p:blipFill>
          <a:blip r:embed="rId4"/>
          <a:stretch>
            <a:fillRect/>
          </a:stretch>
        </p:blipFill>
        <p:spPr>
          <a:xfrm>
            <a:off x="8625329" y="4226006"/>
            <a:ext cx="685023" cy="664472"/>
          </a:xfrm>
          <a:prstGeom prst="rect">
            <a:avLst/>
          </a:prstGeom>
        </p:spPr>
      </p:pic>
      <p:pic>
        <p:nvPicPr>
          <p:cNvPr id="30" name="Picture 29">
            <a:extLst>
              <a:ext uri="{FF2B5EF4-FFF2-40B4-BE49-F238E27FC236}">
                <a16:creationId xmlns:a16="http://schemas.microsoft.com/office/drawing/2014/main" id="{27C3BA10-38AE-2E4F-AC59-D9AEBC8B4136}"/>
              </a:ext>
            </a:extLst>
          </p:cNvPr>
          <p:cNvPicPr>
            <a:picLocks noChangeAspect="1"/>
          </p:cNvPicPr>
          <p:nvPr/>
        </p:nvPicPr>
        <p:blipFill>
          <a:blip r:embed="rId5"/>
          <a:stretch>
            <a:fillRect/>
          </a:stretch>
        </p:blipFill>
        <p:spPr>
          <a:xfrm>
            <a:off x="9554307" y="2779174"/>
            <a:ext cx="550186" cy="592000"/>
          </a:xfrm>
          <a:prstGeom prst="rect">
            <a:avLst/>
          </a:prstGeom>
        </p:spPr>
      </p:pic>
      <p:sp>
        <p:nvSpPr>
          <p:cNvPr id="33" name="TextBox 32">
            <a:extLst>
              <a:ext uri="{FF2B5EF4-FFF2-40B4-BE49-F238E27FC236}">
                <a16:creationId xmlns:a16="http://schemas.microsoft.com/office/drawing/2014/main" id="{2C7B6E0B-1A24-884A-95F8-6D8F69A937B2}"/>
              </a:ext>
            </a:extLst>
          </p:cNvPr>
          <p:cNvSpPr txBox="1"/>
          <p:nvPr/>
        </p:nvSpPr>
        <p:spPr>
          <a:xfrm>
            <a:off x="8547161" y="2939476"/>
            <a:ext cx="842282" cy="369332"/>
          </a:xfrm>
          <a:prstGeom prst="rect">
            <a:avLst/>
          </a:prstGeom>
          <a:noFill/>
        </p:spPr>
        <p:txBody>
          <a:bodyPr wrap="none" rtlCol="0">
            <a:spAutoFit/>
          </a:bodyPr>
          <a:lstStyle/>
          <a:p>
            <a:r>
              <a:rPr lang="en-US" dirty="0"/>
              <a:t>Deploy</a:t>
            </a:r>
          </a:p>
        </p:txBody>
      </p:sp>
      <p:sp>
        <p:nvSpPr>
          <p:cNvPr id="43" name="Rounded Rectangle 42">
            <a:extLst>
              <a:ext uri="{FF2B5EF4-FFF2-40B4-BE49-F238E27FC236}">
                <a16:creationId xmlns:a16="http://schemas.microsoft.com/office/drawing/2014/main" id="{70AAC5D9-C682-6843-B982-91F7B7CE1BF5}"/>
              </a:ext>
            </a:extLst>
          </p:cNvPr>
          <p:cNvSpPr/>
          <p:nvPr/>
        </p:nvSpPr>
        <p:spPr>
          <a:xfrm rot="5400000">
            <a:off x="8138293" y="3644500"/>
            <a:ext cx="1672498" cy="1023731"/>
          </a:xfrm>
          <a:prstGeom prst="round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10" name="Picture 9" descr="A close up of a sign&#10;&#10;Description automatically generated">
            <a:extLst>
              <a:ext uri="{FF2B5EF4-FFF2-40B4-BE49-F238E27FC236}">
                <a16:creationId xmlns:a16="http://schemas.microsoft.com/office/drawing/2014/main" id="{903277BE-AF5A-8741-AE8D-01AC39640E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3422" y="5047644"/>
            <a:ext cx="1069713" cy="338386"/>
          </a:xfrm>
          <a:prstGeom prst="rect">
            <a:avLst/>
          </a:prstGeom>
        </p:spPr>
      </p:pic>
      <p:sp>
        <p:nvSpPr>
          <p:cNvPr id="44" name="TextBox 43">
            <a:extLst>
              <a:ext uri="{FF2B5EF4-FFF2-40B4-BE49-F238E27FC236}">
                <a16:creationId xmlns:a16="http://schemas.microsoft.com/office/drawing/2014/main" id="{2BB01DDE-8F39-5E40-96C7-BB9CA3BCE7BC}"/>
              </a:ext>
            </a:extLst>
          </p:cNvPr>
          <p:cNvSpPr txBox="1"/>
          <p:nvPr/>
        </p:nvSpPr>
        <p:spPr>
          <a:xfrm>
            <a:off x="5761826" y="2933168"/>
            <a:ext cx="1742144" cy="369332"/>
          </a:xfrm>
          <a:prstGeom prst="rect">
            <a:avLst/>
          </a:prstGeom>
          <a:noFill/>
        </p:spPr>
        <p:txBody>
          <a:bodyPr wrap="none" rtlCol="0">
            <a:spAutoFit/>
          </a:bodyPr>
          <a:lstStyle/>
          <a:p>
            <a:r>
              <a:rPr lang="en-US" dirty="0"/>
              <a:t>Experimentation</a:t>
            </a:r>
          </a:p>
        </p:txBody>
      </p:sp>
      <p:sp>
        <p:nvSpPr>
          <p:cNvPr id="45" name="TextBox 44">
            <a:extLst>
              <a:ext uri="{FF2B5EF4-FFF2-40B4-BE49-F238E27FC236}">
                <a16:creationId xmlns:a16="http://schemas.microsoft.com/office/drawing/2014/main" id="{F9CF6A32-8360-4F4A-901D-46D06468D376}"/>
              </a:ext>
            </a:extLst>
          </p:cNvPr>
          <p:cNvSpPr txBox="1"/>
          <p:nvPr/>
        </p:nvSpPr>
        <p:spPr>
          <a:xfrm>
            <a:off x="3899763" y="2932398"/>
            <a:ext cx="617670" cy="369332"/>
          </a:xfrm>
          <a:prstGeom prst="rect">
            <a:avLst/>
          </a:prstGeom>
          <a:noFill/>
        </p:spPr>
        <p:txBody>
          <a:bodyPr wrap="none" rtlCol="0">
            <a:spAutoFit/>
          </a:bodyPr>
          <a:lstStyle/>
          <a:p>
            <a:r>
              <a:rPr lang="en-US" dirty="0"/>
              <a:t>Prep</a:t>
            </a:r>
          </a:p>
        </p:txBody>
      </p:sp>
      <p:pic>
        <p:nvPicPr>
          <p:cNvPr id="3" name="Picture 2" descr="A close up of a sign&#10;&#10;Description automatically generated">
            <a:extLst>
              <a:ext uri="{FF2B5EF4-FFF2-40B4-BE49-F238E27FC236}">
                <a16:creationId xmlns:a16="http://schemas.microsoft.com/office/drawing/2014/main" id="{197C7EE0-9EA3-8F46-8127-A881F0462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094" y="3381106"/>
            <a:ext cx="1106518" cy="1472915"/>
          </a:xfrm>
          <a:prstGeom prst="rect">
            <a:avLst/>
          </a:prstGeom>
        </p:spPr>
      </p:pic>
      <p:sp>
        <p:nvSpPr>
          <p:cNvPr id="48" name="TextBox 47">
            <a:extLst>
              <a:ext uri="{FF2B5EF4-FFF2-40B4-BE49-F238E27FC236}">
                <a16:creationId xmlns:a16="http://schemas.microsoft.com/office/drawing/2014/main" id="{04E61C58-A414-8742-88D2-78F6EF89EC98}"/>
              </a:ext>
            </a:extLst>
          </p:cNvPr>
          <p:cNvSpPr txBox="1"/>
          <p:nvPr/>
        </p:nvSpPr>
        <p:spPr>
          <a:xfrm>
            <a:off x="2590664" y="1737554"/>
            <a:ext cx="3085268" cy="369332"/>
          </a:xfrm>
          <a:prstGeom prst="rect">
            <a:avLst/>
          </a:prstGeom>
          <a:noFill/>
        </p:spPr>
        <p:txBody>
          <a:bodyPr wrap="none" rtlCol="0">
            <a:spAutoFit/>
          </a:bodyPr>
          <a:lstStyle/>
          <a:p>
            <a:r>
              <a:rPr lang="en-US" b="1" dirty="0"/>
              <a:t>Customer’s Azure Architecture</a:t>
            </a:r>
          </a:p>
        </p:txBody>
      </p:sp>
      <p:pic>
        <p:nvPicPr>
          <p:cNvPr id="5" name="Picture 4" descr="A picture containing mirror&#10;&#10;Description automatically generated">
            <a:extLst>
              <a:ext uri="{FF2B5EF4-FFF2-40B4-BE49-F238E27FC236}">
                <a16:creationId xmlns:a16="http://schemas.microsoft.com/office/drawing/2014/main" id="{FCBEF6F0-7093-6B41-8856-50BBD6A44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8655" y="3475397"/>
            <a:ext cx="661697" cy="627323"/>
          </a:xfrm>
          <a:prstGeom prst="rect">
            <a:avLst/>
          </a:prstGeom>
        </p:spPr>
      </p:pic>
      <p:pic>
        <p:nvPicPr>
          <p:cNvPr id="49" name="Picture 48">
            <a:extLst>
              <a:ext uri="{FF2B5EF4-FFF2-40B4-BE49-F238E27FC236}">
                <a16:creationId xmlns:a16="http://schemas.microsoft.com/office/drawing/2014/main" id="{06DB1F13-EB78-F74A-B47C-1C891266826E}"/>
              </a:ext>
            </a:extLst>
          </p:cNvPr>
          <p:cNvPicPr>
            <a:picLocks noChangeAspect="1"/>
          </p:cNvPicPr>
          <p:nvPr/>
        </p:nvPicPr>
        <p:blipFill>
          <a:blip r:embed="rId4"/>
          <a:stretch>
            <a:fillRect/>
          </a:stretch>
        </p:blipFill>
        <p:spPr>
          <a:xfrm>
            <a:off x="8707439" y="4293751"/>
            <a:ext cx="577598" cy="560270"/>
          </a:xfrm>
          <a:prstGeom prst="rect">
            <a:avLst/>
          </a:prstGeom>
        </p:spPr>
      </p:pic>
      <p:pic>
        <p:nvPicPr>
          <p:cNvPr id="9" name="Picture 8" descr="A picture containing room, table&#10;&#10;Description automatically generated">
            <a:extLst>
              <a:ext uri="{FF2B5EF4-FFF2-40B4-BE49-F238E27FC236}">
                <a16:creationId xmlns:a16="http://schemas.microsoft.com/office/drawing/2014/main" id="{EBE91B22-67F5-5F45-898B-22FB8C46B6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9764" y="3433579"/>
            <a:ext cx="617669" cy="1338282"/>
          </a:xfrm>
          <a:prstGeom prst="rect">
            <a:avLst/>
          </a:prstGeom>
        </p:spPr>
      </p:pic>
      <p:pic>
        <p:nvPicPr>
          <p:cNvPr id="56" name="Picture 55">
            <a:extLst>
              <a:ext uri="{FF2B5EF4-FFF2-40B4-BE49-F238E27FC236}">
                <a16:creationId xmlns:a16="http://schemas.microsoft.com/office/drawing/2014/main" id="{A629A9FE-6978-1740-9987-A8BD8B6F81A9}"/>
              </a:ext>
            </a:extLst>
          </p:cNvPr>
          <p:cNvPicPr>
            <a:picLocks noChangeAspect="1"/>
          </p:cNvPicPr>
          <p:nvPr/>
        </p:nvPicPr>
        <p:blipFill>
          <a:blip r:embed="rId10"/>
          <a:stretch>
            <a:fillRect/>
          </a:stretch>
        </p:blipFill>
        <p:spPr>
          <a:xfrm>
            <a:off x="2173299" y="2596684"/>
            <a:ext cx="754329" cy="754329"/>
          </a:xfrm>
          <a:prstGeom prst="rect">
            <a:avLst/>
          </a:prstGeom>
        </p:spPr>
      </p:pic>
      <p:pic>
        <p:nvPicPr>
          <p:cNvPr id="57" name="Picture 56">
            <a:extLst>
              <a:ext uri="{FF2B5EF4-FFF2-40B4-BE49-F238E27FC236}">
                <a16:creationId xmlns:a16="http://schemas.microsoft.com/office/drawing/2014/main" id="{788B2298-87EC-764C-B723-8AF60EDAD62D}"/>
              </a:ext>
            </a:extLst>
          </p:cNvPr>
          <p:cNvPicPr>
            <a:picLocks noChangeAspect="1"/>
          </p:cNvPicPr>
          <p:nvPr/>
        </p:nvPicPr>
        <p:blipFill>
          <a:blip r:embed="rId11"/>
          <a:stretch>
            <a:fillRect/>
          </a:stretch>
        </p:blipFill>
        <p:spPr>
          <a:xfrm>
            <a:off x="2191907" y="4675022"/>
            <a:ext cx="711200" cy="711200"/>
          </a:xfrm>
          <a:prstGeom prst="rect">
            <a:avLst/>
          </a:prstGeom>
        </p:spPr>
      </p:pic>
      <p:pic>
        <p:nvPicPr>
          <p:cNvPr id="58" name="Picture 57">
            <a:extLst>
              <a:ext uri="{FF2B5EF4-FFF2-40B4-BE49-F238E27FC236}">
                <a16:creationId xmlns:a16="http://schemas.microsoft.com/office/drawing/2014/main" id="{64A10406-0BD6-5944-816D-A2737330FA43}"/>
              </a:ext>
            </a:extLst>
          </p:cNvPr>
          <p:cNvPicPr>
            <a:picLocks noChangeAspect="1"/>
          </p:cNvPicPr>
          <p:nvPr/>
        </p:nvPicPr>
        <p:blipFill>
          <a:blip r:embed="rId12"/>
          <a:stretch>
            <a:fillRect/>
          </a:stretch>
        </p:blipFill>
        <p:spPr>
          <a:xfrm>
            <a:off x="2236660" y="3668868"/>
            <a:ext cx="669219" cy="669219"/>
          </a:xfrm>
          <a:prstGeom prst="rect">
            <a:avLst/>
          </a:prstGeom>
        </p:spPr>
      </p:pic>
    </p:spTree>
    <p:extLst>
      <p:ext uri="{BB962C8B-B14F-4D97-AF65-F5344CB8AC3E}">
        <p14:creationId xmlns:p14="http://schemas.microsoft.com/office/powerpoint/2010/main" val="313745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80594A1-1A51-AA4B-9E6C-EBCED47AA288}"/>
              </a:ext>
            </a:extLst>
          </p:cNvPr>
          <p:cNvSpPr/>
          <p:nvPr/>
        </p:nvSpPr>
        <p:spPr>
          <a:xfrm>
            <a:off x="1110917" y="3182509"/>
            <a:ext cx="2875295" cy="807301"/>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 name="Rounded Rectangle 7">
            <a:extLst>
              <a:ext uri="{FF2B5EF4-FFF2-40B4-BE49-F238E27FC236}">
                <a16:creationId xmlns:a16="http://schemas.microsoft.com/office/drawing/2014/main" id="{E4527AB8-1DE0-2C45-AB1E-0A84A5ABB6B4}"/>
              </a:ext>
            </a:extLst>
          </p:cNvPr>
          <p:cNvSpPr/>
          <p:nvPr/>
        </p:nvSpPr>
        <p:spPr>
          <a:xfrm>
            <a:off x="485775" y="2123349"/>
            <a:ext cx="4914106" cy="4046348"/>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sign&#10;&#10;Description automatically generated">
            <a:extLst>
              <a:ext uri="{FF2B5EF4-FFF2-40B4-BE49-F238E27FC236}">
                <a16:creationId xmlns:a16="http://schemas.microsoft.com/office/drawing/2014/main" id="{903277BE-AF5A-8741-AE8D-01AC39640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747" y="2359114"/>
            <a:ext cx="1855967" cy="587105"/>
          </a:xfrm>
          <a:prstGeom prst="rect">
            <a:avLst/>
          </a:prstGeom>
        </p:spPr>
      </p:pic>
      <p:sp>
        <p:nvSpPr>
          <p:cNvPr id="19" name="Nadpis 1">
            <a:extLst>
              <a:ext uri="{FF2B5EF4-FFF2-40B4-BE49-F238E27FC236}">
                <a16:creationId xmlns:a16="http://schemas.microsoft.com/office/drawing/2014/main" id="{9C82CAC4-7008-7A46-A412-ED131A2FE5D7}"/>
              </a:ext>
            </a:extLst>
          </p:cNvPr>
          <p:cNvSpPr txBox="1">
            <a:spLocks/>
          </p:cNvSpPr>
          <p:nvPr/>
        </p:nvSpPr>
        <p:spPr>
          <a:xfrm>
            <a:off x="1080633" y="335467"/>
            <a:ext cx="10515600" cy="56819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4800" b="1" dirty="0" err="1">
                <a:solidFill>
                  <a:srgbClr val="092E49"/>
                </a:solidFill>
                <a:latin typeface="Segoe UI Semibold" panose="020B0702040204020203" pitchFamily="34" charset="0"/>
                <a:cs typeface="Segoe UI Semibold" panose="020B0702040204020203" pitchFamily="34" charset="0"/>
              </a:rPr>
              <a:t>Scenario</a:t>
            </a:r>
            <a:r>
              <a:rPr lang="cs-CZ" sz="4800" b="1" dirty="0">
                <a:solidFill>
                  <a:srgbClr val="092E49"/>
                </a:solidFill>
                <a:latin typeface="Segoe UI Semibold" panose="020B0702040204020203" pitchFamily="34" charset="0"/>
                <a:cs typeface="Segoe UI Semibold" panose="020B0702040204020203" pitchFamily="34" charset="0"/>
              </a:rPr>
              <a:t> 2</a:t>
            </a:r>
          </a:p>
        </p:txBody>
      </p:sp>
      <p:sp>
        <p:nvSpPr>
          <p:cNvPr id="20" name="Nadpis 1">
            <a:extLst>
              <a:ext uri="{FF2B5EF4-FFF2-40B4-BE49-F238E27FC236}">
                <a16:creationId xmlns:a16="http://schemas.microsoft.com/office/drawing/2014/main" id="{3E7F8241-358C-B146-9278-2FAC7B6E9842}"/>
              </a:ext>
            </a:extLst>
          </p:cNvPr>
          <p:cNvSpPr txBox="1">
            <a:spLocks/>
          </p:cNvSpPr>
          <p:nvPr/>
        </p:nvSpPr>
        <p:spPr>
          <a:xfrm>
            <a:off x="1080633" y="944631"/>
            <a:ext cx="10515600" cy="56819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cs-CZ" sz="3200" b="1" dirty="0" err="1">
                <a:solidFill>
                  <a:srgbClr val="00B0F0"/>
                </a:solidFill>
                <a:latin typeface="Segoe UI Semibold" panose="020B0702040204020203" pitchFamily="34" charset="0"/>
                <a:cs typeface="Segoe UI Semibold" panose="020B0702040204020203" pitchFamily="34" charset="0"/>
              </a:rPr>
              <a:t>Bring</a:t>
            </a:r>
            <a:r>
              <a:rPr lang="cs-CZ" sz="3200" b="1" dirty="0">
                <a:solidFill>
                  <a:srgbClr val="00B0F0"/>
                </a:solidFill>
                <a:latin typeface="Segoe UI Semibold" panose="020B0702040204020203" pitchFamily="34" charset="0"/>
                <a:cs typeface="Segoe UI Semibold" panose="020B0702040204020203" pitchFamily="34" charset="0"/>
              </a:rPr>
              <a:t> Azure </a:t>
            </a:r>
            <a:r>
              <a:rPr lang="cs-CZ" sz="3200" b="1" dirty="0" err="1">
                <a:solidFill>
                  <a:srgbClr val="00B0F0"/>
                </a:solidFill>
                <a:latin typeface="Segoe UI Semibold" panose="020B0702040204020203" pitchFamily="34" charset="0"/>
                <a:cs typeface="Segoe UI Semibold" panose="020B0702040204020203" pitchFamily="34" charset="0"/>
              </a:rPr>
              <a:t>Resources</a:t>
            </a:r>
            <a:r>
              <a:rPr lang="cs-CZ" sz="3200" b="1" dirty="0">
                <a:solidFill>
                  <a:srgbClr val="00B0F0"/>
                </a:solidFill>
                <a:latin typeface="Segoe UI Semibold" panose="020B0702040204020203" pitchFamily="34" charset="0"/>
                <a:cs typeface="Segoe UI Semibold" panose="020B0702040204020203" pitchFamily="34" charset="0"/>
              </a:rPr>
              <a:t> To </a:t>
            </a:r>
            <a:r>
              <a:rPr lang="cs-CZ" sz="3200" b="1" dirty="0" err="1">
                <a:solidFill>
                  <a:srgbClr val="00B0F0"/>
                </a:solidFill>
                <a:latin typeface="Segoe UI Semibold" panose="020B0702040204020203" pitchFamily="34" charset="0"/>
                <a:cs typeface="Segoe UI Semibold" panose="020B0702040204020203" pitchFamily="34" charset="0"/>
              </a:rPr>
              <a:t>MLFlow</a:t>
            </a:r>
            <a:endParaRPr lang="cs-CZ" sz="3200" b="1" dirty="0">
              <a:solidFill>
                <a:srgbClr val="00B0F0"/>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DADB0B17-9AE6-0941-B241-DD525FAF8B4D}"/>
              </a:ext>
            </a:extLst>
          </p:cNvPr>
          <p:cNvSpPr txBox="1"/>
          <p:nvPr/>
        </p:nvSpPr>
        <p:spPr>
          <a:xfrm>
            <a:off x="1110917" y="1761992"/>
            <a:ext cx="3085268" cy="369332"/>
          </a:xfrm>
          <a:prstGeom prst="rect">
            <a:avLst/>
          </a:prstGeom>
          <a:noFill/>
        </p:spPr>
        <p:txBody>
          <a:bodyPr wrap="none" rtlCol="0">
            <a:spAutoFit/>
          </a:bodyPr>
          <a:lstStyle/>
          <a:p>
            <a:r>
              <a:rPr lang="en-US" b="1" dirty="0"/>
              <a:t>Customer’s Azure Architecture</a:t>
            </a:r>
          </a:p>
        </p:txBody>
      </p:sp>
      <p:sp>
        <p:nvSpPr>
          <p:cNvPr id="22" name="Rounded Rectangle 21">
            <a:extLst>
              <a:ext uri="{FF2B5EF4-FFF2-40B4-BE49-F238E27FC236}">
                <a16:creationId xmlns:a16="http://schemas.microsoft.com/office/drawing/2014/main" id="{9BE8DF2A-E599-594E-A4F1-E36DFC6C8F90}"/>
              </a:ext>
            </a:extLst>
          </p:cNvPr>
          <p:cNvSpPr/>
          <p:nvPr/>
        </p:nvSpPr>
        <p:spPr>
          <a:xfrm>
            <a:off x="6629987" y="2987755"/>
            <a:ext cx="3003802" cy="2727245"/>
          </a:xfrm>
          <a:prstGeom prst="roundRect">
            <a:avLst/>
          </a:prstGeom>
          <a:solidFill>
            <a:schemeClr val="bg2"/>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5" name="Picture 24">
            <a:extLst>
              <a:ext uri="{FF2B5EF4-FFF2-40B4-BE49-F238E27FC236}">
                <a16:creationId xmlns:a16="http://schemas.microsoft.com/office/drawing/2014/main" id="{1A2EE3A7-8670-7741-8831-0F153B4267CF}"/>
              </a:ext>
            </a:extLst>
          </p:cNvPr>
          <p:cNvPicPr>
            <a:picLocks noChangeAspect="1"/>
          </p:cNvPicPr>
          <p:nvPr/>
        </p:nvPicPr>
        <p:blipFill>
          <a:blip r:embed="rId3"/>
          <a:stretch>
            <a:fillRect/>
          </a:stretch>
        </p:blipFill>
        <p:spPr>
          <a:xfrm>
            <a:off x="1777671" y="3223968"/>
            <a:ext cx="754329" cy="754329"/>
          </a:xfrm>
          <a:prstGeom prst="rect">
            <a:avLst/>
          </a:prstGeom>
        </p:spPr>
      </p:pic>
      <p:sp>
        <p:nvSpPr>
          <p:cNvPr id="26" name="Rounded Rectangle 25">
            <a:extLst>
              <a:ext uri="{FF2B5EF4-FFF2-40B4-BE49-F238E27FC236}">
                <a16:creationId xmlns:a16="http://schemas.microsoft.com/office/drawing/2014/main" id="{0C0870D4-DBB0-264D-9FC0-97FB410D1242}"/>
              </a:ext>
            </a:extLst>
          </p:cNvPr>
          <p:cNvSpPr/>
          <p:nvPr/>
        </p:nvSpPr>
        <p:spPr>
          <a:xfrm>
            <a:off x="6749049" y="3226232"/>
            <a:ext cx="2725207" cy="677013"/>
          </a:xfrm>
          <a:prstGeom prst="roundRect">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Tracking</a:t>
            </a:r>
          </a:p>
        </p:txBody>
      </p:sp>
      <p:sp>
        <p:nvSpPr>
          <p:cNvPr id="27" name="Rounded Rectangle 26">
            <a:extLst>
              <a:ext uri="{FF2B5EF4-FFF2-40B4-BE49-F238E27FC236}">
                <a16:creationId xmlns:a16="http://schemas.microsoft.com/office/drawing/2014/main" id="{2BDB6575-3BFE-6D43-84DC-019DB94BA48E}"/>
              </a:ext>
            </a:extLst>
          </p:cNvPr>
          <p:cNvSpPr/>
          <p:nvPr/>
        </p:nvSpPr>
        <p:spPr>
          <a:xfrm>
            <a:off x="6749049" y="4046098"/>
            <a:ext cx="2725207" cy="677013"/>
          </a:xfrm>
          <a:prstGeom prst="roundRect">
            <a:avLst/>
          </a:prstGeom>
          <a:solidFill>
            <a:schemeClr val="bg2">
              <a:lumMod val="9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Projects</a:t>
            </a:r>
          </a:p>
        </p:txBody>
      </p:sp>
      <p:sp>
        <p:nvSpPr>
          <p:cNvPr id="28" name="Rounded Rectangle 27">
            <a:extLst>
              <a:ext uri="{FF2B5EF4-FFF2-40B4-BE49-F238E27FC236}">
                <a16:creationId xmlns:a16="http://schemas.microsoft.com/office/drawing/2014/main" id="{3D19D561-9737-2C46-8541-B1A0B18BB840}"/>
              </a:ext>
            </a:extLst>
          </p:cNvPr>
          <p:cNvSpPr/>
          <p:nvPr/>
        </p:nvSpPr>
        <p:spPr>
          <a:xfrm>
            <a:off x="6749049" y="4854533"/>
            <a:ext cx="2725207" cy="677013"/>
          </a:xfrm>
          <a:prstGeom prst="roundRect">
            <a:avLst/>
          </a:prstGeom>
          <a:solidFill>
            <a:schemeClr val="bg2">
              <a:lumMod val="9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Models</a:t>
            </a:r>
          </a:p>
        </p:txBody>
      </p:sp>
      <p:sp>
        <p:nvSpPr>
          <p:cNvPr id="32" name="Rounded Rectangle 31">
            <a:extLst>
              <a:ext uri="{FF2B5EF4-FFF2-40B4-BE49-F238E27FC236}">
                <a16:creationId xmlns:a16="http://schemas.microsoft.com/office/drawing/2014/main" id="{54616DC1-439A-904D-AEB0-1882CAFE77EC}"/>
              </a:ext>
            </a:extLst>
          </p:cNvPr>
          <p:cNvSpPr/>
          <p:nvPr/>
        </p:nvSpPr>
        <p:spPr>
          <a:xfrm>
            <a:off x="922986" y="2957513"/>
            <a:ext cx="3448990" cy="3100387"/>
          </a:xfrm>
          <a:prstGeom prst="round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A84A8D1-2EE1-CC44-B859-6A20192BE4C6}"/>
              </a:ext>
            </a:extLst>
          </p:cNvPr>
          <p:cNvSpPr txBox="1"/>
          <p:nvPr/>
        </p:nvSpPr>
        <p:spPr>
          <a:xfrm>
            <a:off x="1010582" y="2618424"/>
            <a:ext cx="715452" cy="369332"/>
          </a:xfrm>
          <a:prstGeom prst="rect">
            <a:avLst/>
          </a:prstGeom>
          <a:noFill/>
        </p:spPr>
        <p:txBody>
          <a:bodyPr wrap="none" rtlCol="0">
            <a:spAutoFit/>
          </a:bodyPr>
          <a:lstStyle/>
          <a:p>
            <a:r>
              <a:rPr lang="en-US" dirty="0"/>
              <a:t>V-Net</a:t>
            </a:r>
          </a:p>
        </p:txBody>
      </p:sp>
      <p:pic>
        <p:nvPicPr>
          <p:cNvPr id="36" name="Picture 35">
            <a:extLst>
              <a:ext uri="{FF2B5EF4-FFF2-40B4-BE49-F238E27FC236}">
                <a16:creationId xmlns:a16="http://schemas.microsoft.com/office/drawing/2014/main" id="{F161A2B1-D7EB-294D-BF7C-19BB09B1780D}"/>
              </a:ext>
            </a:extLst>
          </p:cNvPr>
          <p:cNvPicPr>
            <a:picLocks noChangeAspect="1"/>
          </p:cNvPicPr>
          <p:nvPr/>
        </p:nvPicPr>
        <p:blipFill>
          <a:blip r:embed="rId4"/>
          <a:stretch>
            <a:fillRect/>
          </a:stretch>
        </p:blipFill>
        <p:spPr>
          <a:xfrm>
            <a:off x="1516176" y="5217474"/>
            <a:ext cx="711200" cy="711200"/>
          </a:xfrm>
          <a:prstGeom prst="rect">
            <a:avLst/>
          </a:prstGeom>
        </p:spPr>
      </p:pic>
      <p:pic>
        <p:nvPicPr>
          <p:cNvPr id="37" name="Picture 36">
            <a:extLst>
              <a:ext uri="{FF2B5EF4-FFF2-40B4-BE49-F238E27FC236}">
                <a16:creationId xmlns:a16="http://schemas.microsoft.com/office/drawing/2014/main" id="{73878095-3647-A244-9F9E-5F093D736D26}"/>
              </a:ext>
            </a:extLst>
          </p:cNvPr>
          <p:cNvPicPr>
            <a:picLocks noChangeAspect="1"/>
          </p:cNvPicPr>
          <p:nvPr/>
        </p:nvPicPr>
        <p:blipFill>
          <a:blip r:embed="rId5"/>
          <a:stretch>
            <a:fillRect/>
          </a:stretch>
        </p:blipFill>
        <p:spPr>
          <a:xfrm>
            <a:off x="1558157" y="4254212"/>
            <a:ext cx="669219" cy="669219"/>
          </a:xfrm>
          <a:prstGeom prst="rect">
            <a:avLst/>
          </a:prstGeom>
        </p:spPr>
      </p:pic>
      <p:pic>
        <p:nvPicPr>
          <p:cNvPr id="39" name="Picture 38">
            <a:extLst>
              <a:ext uri="{FF2B5EF4-FFF2-40B4-BE49-F238E27FC236}">
                <a16:creationId xmlns:a16="http://schemas.microsoft.com/office/drawing/2014/main" id="{675801FC-6038-AB48-9AAA-1CD689A18761}"/>
              </a:ext>
            </a:extLst>
          </p:cNvPr>
          <p:cNvPicPr>
            <a:picLocks noChangeAspect="1"/>
          </p:cNvPicPr>
          <p:nvPr/>
        </p:nvPicPr>
        <p:blipFill>
          <a:blip r:embed="rId6"/>
          <a:stretch>
            <a:fillRect/>
          </a:stretch>
        </p:blipFill>
        <p:spPr>
          <a:xfrm>
            <a:off x="2942828" y="5053055"/>
            <a:ext cx="891381" cy="891381"/>
          </a:xfrm>
          <a:prstGeom prst="rect">
            <a:avLst/>
          </a:prstGeom>
        </p:spPr>
      </p:pic>
      <p:pic>
        <p:nvPicPr>
          <p:cNvPr id="40" name="Picture 39">
            <a:extLst>
              <a:ext uri="{FF2B5EF4-FFF2-40B4-BE49-F238E27FC236}">
                <a16:creationId xmlns:a16="http://schemas.microsoft.com/office/drawing/2014/main" id="{B32FB7F8-E33C-044A-8AA7-325416991FF5}"/>
              </a:ext>
            </a:extLst>
          </p:cNvPr>
          <p:cNvPicPr>
            <a:picLocks noChangeAspect="1"/>
          </p:cNvPicPr>
          <p:nvPr/>
        </p:nvPicPr>
        <p:blipFill>
          <a:blip r:embed="rId7"/>
          <a:stretch>
            <a:fillRect/>
          </a:stretch>
        </p:blipFill>
        <p:spPr>
          <a:xfrm>
            <a:off x="4357807" y="2338218"/>
            <a:ext cx="738551" cy="744507"/>
          </a:xfrm>
          <a:prstGeom prst="rect">
            <a:avLst/>
          </a:prstGeom>
        </p:spPr>
      </p:pic>
      <p:pic>
        <p:nvPicPr>
          <p:cNvPr id="41" name="Picture 40">
            <a:extLst>
              <a:ext uri="{FF2B5EF4-FFF2-40B4-BE49-F238E27FC236}">
                <a16:creationId xmlns:a16="http://schemas.microsoft.com/office/drawing/2014/main" id="{4A257182-6117-364F-905E-DB8F840625D4}"/>
              </a:ext>
            </a:extLst>
          </p:cNvPr>
          <p:cNvPicPr>
            <a:picLocks noChangeAspect="1"/>
          </p:cNvPicPr>
          <p:nvPr/>
        </p:nvPicPr>
        <p:blipFill>
          <a:blip r:embed="rId8"/>
          <a:stretch>
            <a:fillRect/>
          </a:stretch>
        </p:blipFill>
        <p:spPr>
          <a:xfrm>
            <a:off x="3003759" y="4249665"/>
            <a:ext cx="769517" cy="622722"/>
          </a:xfrm>
          <a:prstGeom prst="rect">
            <a:avLst/>
          </a:prstGeom>
        </p:spPr>
      </p:pic>
      <p:pic>
        <p:nvPicPr>
          <p:cNvPr id="42" name="Picture 41">
            <a:extLst>
              <a:ext uri="{FF2B5EF4-FFF2-40B4-BE49-F238E27FC236}">
                <a16:creationId xmlns:a16="http://schemas.microsoft.com/office/drawing/2014/main" id="{800ADB7C-E10C-0344-9159-823307FA587F}"/>
              </a:ext>
            </a:extLst>
          </p:cNvPr>
          <p:cNvPicPr>
            <a:picLocks noChangeAspect="1"/>
          </p:cNvPicPr>
          <p:nvPr/>
        </p:nvPicPr>
        <p:blipFill rotWithShape="1">
          <a:blip r:embed="rId9"/>
          <a:srcRect l="12898" r="12303" b="-269"/>
          <a:stretch/>
        </p:blipFill>
        <p:spPr>
          <a:xfrm>
            <a:off x="2873309" y="3251019"/>
            <a:ext cx="504095" cy="675741"/>
          </a:xfrm>
          <a:prstGeom prst="rect">
            <a:avLst/>
          </a:prstGeom>
        </p:spPr>
      </p:pic>
      <p:sp>
        <p:nvSpPr>
          <p:cNvPr id="47" name="Left-Right Arrow 46">
            <a:extLst>
              <a:ext uri="{FF2B5EF4-FFF2-40B4-BE49-F238E27FC236}">
                <a16:creationId xmlns:a16="http://schemas.microsoft.com/office/drawing/2014/main" id="{D29AF3DA-38ED-A347-BD9D-A8CC03625190}"/>
              </a:ext>
            </a:extLst>
          </p:cNvPr>
          <p:cNvSpPr/>
          <p:nvPr/>
        </p:nvSpPr>
        <p:spPr>
          <a:xfrm>
            <a:off x="3603359" y="3384256"/>
            <a:ext cx="3448989" cy="391020"/>
          </a:xfrm>
          <a:prstGeom prst="lef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05EBE484-4A84-6840-AD0D-DE8A7BC58F3A}"/>
              </a:ext>
            </a:extLst>
          </p:cNvPr>
          <p:cNvSpPr/>
          <p:nvPr/>
        </p:nvSpPr>
        <p:spPr>
          <a:xfrm>
            <a:off x="6404032" y="2086488"/>
            <a:ext cx="4777386" cy="3826881"/>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718C389-D55C-8346-B848-31103F87530C}"/>
              </a:ext>
            </a:extLst>
          </p:cNvPr>
          <p:cNvSpPr txBox="1"/>
          <p:nvPr/>
        </p:nvSpPr>
        <p:spPr>
          <a:xfrm>
            <a:off x="7301505" y="1742737"/>
            <a:ext cx="3312189" cy="369332"/>
          </a:xfrm>
          <a:prstGeom prst="rect">
            <a:avLst/>
          </a:prstGeom>
          <a:noFill/>
        </p:spPr>
        <p:txBody>
          <a:bodyPr wrap="none" rtlCol="0">
            <a:spAutoFit/>
          </a:bodyPr>
          <a:lstStyle/>
          <a:p>
            <a:r>
              <a:rPr lang="en-US" b="1" dirty="0"/>
              <a:t>Customer’s Data Science Team**</a:t>
            </a:r>
          </a:p>
        </p:txBody>
      </p:sp>
      <p:pic>
        <p:nvPicPr>
          <p:cNvPr id="52" name="Picture 51">
            <a:extLst>
              <a:ext uri="{FF2B5EF4-FFF2-40B4-BE49-F238E27FC236}">
                <a16:creationId xmlns:a16="http://schemas.microsoft.com/office/drawing/2014/main" id="{555AED37-434B-9B42-90A2-B7160F557B1E}"/>
              </a:ext>
            </a:extLst>
          </p:cNvPr>
          <p:cNvPicPr>
            <a:picLocks noChangeAspect="1"/>
          </p:cNvPicPr>
          <p:nvPr/>
        </p:nvPicPr>
        <p:blipFill>
          <a:blip r:embed="rId10"/>
          <a:stretch>
            <a:fillRect/>
          </a:stretch>
        </p:blipFill>
        <p:spPr>
          <a:xfrm>
            <a:off x="9993928" y="2932716"/>
            <a:ext cx="921889" cy="496284"/>
          </a:xfrm>
          <a:prstGeom prst="rect">
            <a:avLst/>
          </a:prstGeom>
        </p:spPr>
      </p:pic>
      <p:pic>
        <p:nvPicPr>
          <p:cNvPr id="53" name="Picture 52">
            <a:extLst>
              <a:ext uri="{FF2B5EF4-FFF2-40B4-BE49-F238E27FC236}">
                <a16:creationId xmlns:a16="http://schemas.microsoft.com/office/drawing/2014/main" id="{FF74C06A-8B8E-8A4B-BACF-C6C3C8CF41EF}"/>
              </a:ext>
            </a:extLst>
          </p:cNvPr>
          <p:cNvPicPr>
            <a:picLocks noChangeAspect="1"/>
          </p:cNvPicPr>
          <p:nvPr/>
        </p:nvPicPr>
        <p:blipFill>
          <a:blip r:embed="rId11"/>
          <a:stretch>
            <a:fillRect/>
          </a:stretch>
        </p:blipFill>
        <p:spPr>
          <a:xfrm>
            <a:off x="10088982" y="4825062"/>
            <a:ext cx="807064" cy="782852"/>
          </a:xfrm>
          <a:prstGeom prst="rect">
            <a:avLst/>
          </a:prstGeom>
        </p:spPr>
      </p:pic>
      <p:pic>
        <p:nvPicPr>
          <p:cNvPr id="54" name="Picture 53">
            <a:extLst>
              <a:ext uri="{FF2B5EF4-FFF2-40B4-BE49-F238E27FC236}">
                <a16:creationId xmlns:a16="http://schemas.microsoft.com/office/drawing/2014/main" id="{9FC8FCC3-5ABE-CC41-BA9C-9E7CDDC8BB57}"/>
              </a:ext>
            </a:extLst>
          </p:cNvPr>
          <p:cNvPicPr>
            <a:picLocks noChangeAspect="1"/>
          </p:cNvPicPr>
          <p:nvPr/>
        </p:nvPicPr>
        <p:blipFill>
          <a:blip r:embed="rId12"/>
          <a:stretch>
            <a:fillRect/>
          </a:stretch>
        </p:blipFill>
        <p:spPr>
          <a:xfrm>
            <a:off x="9938587" y="3792493"/>
            <a:ext cx="1032569" cy="1032569"/>
          </a:xfrm>
          <a:prstGeom prst="rect">
            <a:avLst/>
          </a:prstGeom>
        </p:spPr>
      </p:pic>
      <p:sp>
        <p:nvSpPr>
          <p:cNvPr id="55" name="TextBox 54">
            <a:extLst>
              <a:ext uri="{FF2B5EF4-FFF2-40B4-BE49-F238E27FC236}">
                <a16:creationId xmlns:a16="http://schemas.microsoft.com/office/drawing/2014/main" id="{2279FE93-9A5B-FA45-9784-83D2BA30E526}"/>
              </a:ext>
            </a:extLst>
          </p:cNvPr>
          <p:cNvSpPr txBox="1"/>
          <p:nvPr/>
        </p:nvSpPr>
        <p:spPr>
          <a:xfrm>
            <a:off x="1177633" y="3395100"/>
            <a:ext cx="620554" cy="369332"/>
          </a:xfrm>
          <a:prstGeom prst="rect">
            <a:avLst/>
          </a:prstGeom>
          <a:noFill/>
        </p:spPr>
        <p:txBody>
          <a:bodyPr wrap="none" rtlCol="0">
            <a:spAutoFit/>
          </a:bodyPr>
          <a:lstStyle/>
          <a:p>
            <a:r>
              <a:rPr lang="en-US" dirty="0"/>
              <a:t>Data</a:t>
            </a:r>
          </a:p>
        </p:txBody>
      </p:sp>
      <p:sp>
        <p:nvSpPr>
          <p:cNvPr id="56" name="TextBox 55">
            <a:extLst>
              <a:ext uri="{FF2B5EF4-FFF2-40B4-BE49-F238E27FC236}">
                <a16:creationId xmlns:a16="http://schemas.microsoft.com/office/drawing/2014/main" id="{DFFEDC82-9CB5-874B-A255-8737C5E6422B}"/>
              </a:ext>
            </a:extLst>
          </p:cNvPr>
          <p:cNvSpPr txBox="1"/>
          <p:nvPr/>
        </p:nvSpPr>
        <p:spPr>
          <a:xfrm>
            <a:off x="8229600" y="6115050"/>
            <a:ext cx="3127459" cy="369332"/>
          </a:xfrm>
          <a:prstGeom prst="rect">
            <a:avLst/>
          </a:prstGeom>
          <a:noFill/>
        </p:spPr>
        <p:txBody>
          <a:bodyPr wrap="none" rtlCol="0">
            <a:spAutoFit/>
          </a:bodyPr>
          <a:lstStyle/>
          <a:p>
            <a:r>
              <a:rPr lang="en-US" dirty="0"/>
              <a:t>**Could be local or other cloud</a:t>
            </a:r>
          </a:p>
        </p:txBody>
      </p:sp>
    </p:spTree>
    <p:extLst>
      <p:ext uri="{BB962C8B-B14F-4D97-AF65-F5344CB8AC3E}">
        <p14:creationId xmlns:p14="http://schemas.microsoft.com/office/powerpoint/2010/main" val="421544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Obrázek 9">
            <a:extLst>
              <a:ext uri="{FF2B5EF4-FFF2-40B4-BE49-F238E27FC236}">
                <a16:creationId xmlns:a16="http://schemas.microsoft.com/office/drawing/2014/main" id="{DAE8F1B8-E46A-4480-9F25-FEBA2E2DB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693" y="777914"/>
            <a:ext cx="928472" cy="200037"/>
          </a:xfrm>
          <a:prstGeom prst="rect">
            <a:avLst/>
          </a:prstGeom>
        </p:spPr>
      </p:pic>
      <p:sp>
        <p:nvSpPr>
          <p:cNvPr id="14" name="Nadpis 1">
            <a:extLst>
              <a:ext uri="{FF2B5EF4-FFF2-40B4-BE49-F238E27FC236}">
                <a16:creationId xmlns:a16="http://schemas.microsoft.com/office/drawing/2014/main" id="{52704CCB-B33A-4D48-8406-7BDB4A6AC3B6}"/>
              </a:ext>
            </a:extLst>
          </p:cNvPr>
          <p:cNvSpPr>
            <a:spLocks noGrp="1"/>
          </p:cNvSpPr>
          <p:nvPr>
            <p:ph type="ctrTitle"/>
          </p:nvPr>
        </p:nvSpPr>
        <p:spPr>
          <a:xfrm>
            <a:off x="604682" y="3097160"/>
            <a:ext cx="5019370" cy="2930013"/>
          </a:xfrm>
        </p:spPr>
        <p:txBody>
          <a:bodyPr anchor="t">
            <a:noAutofit/>
          </a:bodyPr>
          <a:lstStyle/>
          <a:p>
            <a:pPr algn="l"/>
            <a:r>
              <a:rPr lang="en-US" sz="7200" dirty="0">
                <a:solidFill>
                  <a:schemeClr val="bg1"/>
                </a:solidFill>
                <a:latin typeface="Segoe UI Semibold" panose="020B0702040204020203" pitchFamily="34" charset="0"/>
                <a:cs typeface="Segoe UI Semibold" panose="020B0702040204020203" pitchFamily="34" charset="0"/>
              </a:rPr>
              <a:t>Q&amp;A</a:t>
            </a:r>
            <a:endParaRPr lang="cs-CZ" sz="7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89563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23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PARK logo">
            <a:extLst>
              <a:ext uri="{FF2B5EF4-FFF2-40B4-BE49-F238E27FC236}">
                <a16:creationId xmlns:a16="http://schemas.microsoft.com/office/drawing/2014/main" id="{EF7A8899-FDBA-4EFB-8123-D6DE183DED10}"/>
              </a:ext>
            </a:extLst>
          </p:cNvPr>
          <p:cNvPicPr>
            <a:picLocks noChangeAspect="1"/>
          </p:cNvPicPr>
          <p:nvPr/>
        </p:nvPicPr>
        <p:blipFill>
          <a:blip r:embed="rId3"/>
          <a:stretch>
            <a:fillRect/>
          </a:stretch>
        </p:blipFill>
        <p:spPr>
          <a:xfrm>
            <a:off x="2072005" y="-122029"/>
            <a:ext cx="3553478" cy="2487435"/>
          </a:xfrm>
          <a:prstGeom prst="rect">
            <a:avLst/>
          </a:prstGeom>
        </p:spPr>
      </p:pic>
      <p:sp>
        <p:nvSpPr>
          <p:cNvPr id="4" name="Title 3"/>
          <p:cNvSpPr>
            <a:spLocks noGrp="1"/>
          </p:cNvSpPr>
          <p:nvPr>
            <p:ph type="title"/>
          </p:nvPr>
        </p:nvSpPr>
        <p:spPr>
          <a:xfrm>
            <a:off x="555171" y="927435"/>
            <a:ext cx="2400181" cy="345451"/>
          </a:xfrm>
        </p:spPr>
        <p:txBody>
          <a:bodyPr>
            <a:normAutofit fontScale="90000"/>
          </a:bodyPr>
          <a:lstStyle/>
          <a:p>
            <a:r>
              <a:rPr lang="en-US"/>
              <a:t>Welcome to</a:t>
            </a:r>
          </a:p>
        </p:txBody>
      </p:sp>
      <p:sp>
        <p:nvSpPr>
          <p:cNvPr id="19" name="Text Placeholder 5">
            <a:extLst>
              <a:ext uri="{FF2B5EF4-FFF2-40B4-BE49-F238E27FC236}">
                <a16:creationId xmlns:a16="http://schemas.microsoft.com/office/drawing/2014/main" id="{90DF381D-5611-40FA-A373-E4FAE38C6D53}"/>
              </a:ext>
            </a:extLst>
          </p:cNvPr>
          <p:cNvSpPr txBox="1">
            <a:spLocks/>
          </p:cNvSpPr>
          <p:nvPr/>
        </p:nvSpPr>
        <p:spPr>
          <a:xfrm>
            <a:off x="498493" y="1445722"/>
            <a:ext cx="11484431" cy="1423732"/>
          </a:xfrm>
          <a:prstGeom prst="rect">
            <a:avLst/>
          </a:prstGeom>
        </p:spPr>
        <p:txBody>
          <a:bodyPr lIns="91440" tIns="45720" rIns="91440" bIns="45720" anchor="t">
            <a:normAutofit fontScale="8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For more information on additional sessions, content recording, and slide decks, visit </a:t>
            </a: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hlinkClick r:id="rId4"/>
              </a:rPr>
              <a:t>http://aka.ms/WinterSpark</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118716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learning objective</a:t>
            </a:r>
          </a:p>
        </p:txBody>
      </p:sp>
      <p:sp>
        <p:nvSpPr>
          <p:cNvPr id="5" name="Text Placeholder 4"/>
          <p:cNvSpPr>
            <a:spLocks noGrp="1"/>
          </p:cNvSpPr>
          <p:nvPr>
            <p:ph type="body" sz="quarter" idx="10"/>
          </p:nvPr>
        </p:nvSpPr>
        <p:spPr>
          <a:xfrm>
            <a:off x="584200" y="1435100"/>
            <a:ext cx="11018838" cy="1465016"/>
          </a:xfrm>
        </p:spPr>
        <p:txBody>
          <a:bodyPr vert="horz" wrap="square" lIns="0" tIns="0" rIns="0" bIns="0" rtlCol="0" anchor="t">
            <a:spAutoFit/>
          </a:bodyPr>
          <a:lstStyle/>
          <a:p>
            <a:r>
              <a:rPr lang="en-US">
                <a:cs typeface="Segoe UI"/>
              </a:rPr>
              <a:t>At the end of this session, you should be better able to…</a:t>
            </a:r>
          </a:p>
          <a:p>
            <a:r>
              <a:rPr lang="en-US">
                <a:cs typeface="Segoe UI"/>
              </a:rPr>
              <a:t>[Learning Objective 1]</a:t>
            </a:r>
            <a:endParaRPr lang="en-US"/>
          </a:p>
          <a:p>
            <a:pPr marL="0" indent="0">
              <a:buNone/>
            </a:pPr>
            <a:endParaRPr lang="en-US"/>
          </a:p>
        </p:txBody>
      </p:sp>
      <p:sp>
        <p:nvSpPr>
          <p:cNvPr id="7" name="Rectangle 3"/>
          <p:cNvSpPr>
            <a:spLocks noChangeArrowheads="1"/>
          </p:cNvSpPr>
          <p:nvPr/>
        </p:nvSpPr>
        <p:spPr bwMode="auto">
          <a:xfrm rot="850369">
            <a:off x="1524649" y="2991196"/>
            <a:ext cx="9142703" cy="875608"/>
          </a:xfrm>
          <a:prstGeom prst="rect">
            <a:avLst/>
          </a:prstGeom>
          <a:solidFill>
            <a:srgbClr val="FFFFFF"/>
          </a:solidFill>
          <a:ln w="3175">
            <a:solidFill>
              <a:srgbClr val="000000">
                <a:alpha val="25000"/>
              </a:srgbClr>
            </a:solidFill>
            <a:miter lim="800000"/>
            <a:headEnd/>
            <a:tailEnd/>
          </a:ln>
        </p:spPr>
        <p:txBody>
          <a:bodyPr lIns="76186" tIns="38092" rIns="76186" bIns="38092">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This slide is required. </a:t>
            </a:r>
            <a:r>
              <a:rPr kumimoji="0" lang="en-US" sz="1730" b="1" i="0" u="sng"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Do NOT delete</a:t>
            </a: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Please expand notes window at bottom of slide and read. </a:t>
            </a:r>
            <a:b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br>
            <a:r>
              <a:rPr kumimoji="0" lang="en-US" sz="1730" b="1"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rPr>
              <a:t>Then Delete this text box.</a:t>
            </a:r>
            <a:endParaRPr kumimoji="0" lang="en-US" sz="1730" b="0" i="0" u="none" strike="noStrike" kern="0" cap="none" spc="0" normalizeH="0" baseline="0" noProof="0">
              <a:ln>
                <a:noFill/>
              </a:ln>
              <a:gradFill>
                <a:gsLst>
                  <a:gs pos="95455">
                    <a:srgbClr val="C00000"/>
                  </a:gs>
                  <a:gs pos="75000">
                    <a:srgbClr val="C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337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p>
        </p:txBody>
      </p:sp>
      <p:sp>
        <p:nvSpPr>
          <p:cNvPr id="6" name="Text Placeholder 5"/>
          <p:cNvSpPr>
            <a:spLocks noGrp="1"/>
          </p:cNvSpPr>
          <p:nvPr>
            <p:ph type="body"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53970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3">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C183D7F6-B498-43B3-948B-1728B52AA6E4}">
                <adec:decorative xmlns:adec="http://schemas.microsoft.com/office/drawing/2017/decorative" val="0"/>
              </a:ext>
            </a:extLst>
          </p:cNvPr>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Use the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Decrease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and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Increase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tools </a:t>
            </a:r>
            <a:b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on the </a:t>
            </a: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Home</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menu to change text levels.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Try this:  </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Place your cursor in the line of text that says “Segoe UI, size 20pt for second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Next click the Home tab, and then on the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 Notice how the line moves up one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Now try placing your cursor in one of the top  “Main topic…” line of text. Click the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List Level</a:t>
            </a: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 tool and see how the text is pushed in one level.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1436179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21125" cy="553998"/>
          </a:xfrm>
        </p:spPr>
        <p:txBody>
          <a:bodyPr>
            <a:normAutofit fontScale="90000"/>
          </a:bodyPr>
          <a:lstStyle/>
          <a:p>
            <a:r>
              <a:rPr lang="en-US"/>
              <a:t>Example with longer headline text</a:t>
            </a:r>
            <a:br>
              <a:rPr lang="en-US"/>
            </a:br>
            <a:r>
              <a:rPr lang="en-US"/>
              <a:t>wrapping to a second line</a:t>
            </a:r>
          </a:p>
        </p:txBody>
      </p:sp>
      <p:sp>
        <p:nvSpPr>
          <p:cNvPr id="6" name="Text Placeholder 5"/>
          <p:cNvSpPr>
            <a:spLocks noGrp="1"/>
          </p:cNvSpPr>
          <p:nvPr>
            <p:ph sz="quarter" idx="10"/>
          </p:nvPr>
        </p:nvSpPr>
        <p:spPr>
          <a:xfrm>
            <a:off x="584200" y="1435100"/>
            <a:ext cx="11018838" cy="4833938"/>
          </a:xfrm>
        </p:spPr>
        <p:txBody>
          <a:bodyPr/>
          <a:lstStyle/>
          <a:p>
            <a:r>
              <a:rPr lang="en-US"/>
              <a:t>When the headline text is 2 lines, move this text block </a:t>
            </a:r>
            <a:br>
              <a:rPr lang="en-US"/>
            </a:br>
            <a:r>
              <a:rPr lang="en-US"/>
              <a:t>down to align to the lower blue guide</a:t>
            </a:r>
          </a:p>
          <a:p>
            <a:r>
              <a:rPr lang="en-US"/>
              <a:t>If you don’t see guidelines, click on the View menu, </a:t>
            </a:r>
            <a:br>
              <a:rPr lang="en-US"/>
            </a:br>
            <a:r>
              <a:rPr lang="en-US"/>
              <a:t>and then check the box in front of “Guides”</a:t>
            </a:r>
          </a:p>
          <a:p>
            <a:r>
              <a:rPr lang="en-US"/>
              <a:t>Use a “soft return” Shift + Enter to wrap text without </a:t>
            </a:r>
            <a:br>
              <a:rPr lang="en-US"/>
            </a:br>
            <a:r>
              <a:rPr lang="en-US"/>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accent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7655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2C24EA83F79E4B94778BF6D9DC659F" ma:contentTypeVersion="7" ma:contentTypeDescription="Create a new document." ma:contentTypeScope="" ma:versionID="5a92ae2bac49f27b45587777f6156d69">
  <xsd:schema xmlns:xsd="http://www.w3.org/2001/XMLSchema" xmlns:xs="http://www.w3.org/2001/XMLSchema" xmlns:p="http://schemas.microsoft.com/office/2006/metadata/properties" xmlns:ns2="35ef2c54-932d-44ea-a465-78fe7f7cc040" targetNamespace="http://schemas.microsoft.com/office/2006/metadata/properties" ma:root="true" ma:fieldsID="15225146dc537c919b4da3bfef6ba537" ns2:_="">
    <xsd:import namespace="35ef2c54-932d-44ea-a465-78fe7f7cc0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f2c54-932d-44ea-a465-78fe7f7cc0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CBC3C7-1015-478B-8CE7-FEAB5A71046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4ED4BF-8554-4CD4-AC11-41173D820A54}">
  <ds:schemaRefs>
    <ds:schemaRef ds:uri="http://schemas.microsoft.com/sharepoint/v3/contenttype/forms"/>
  </ds:schemaRefs>
</ds:datastoreItem>
</file>

<file path=customXml/itemProps3.xml><?xml version="1.0" encoding="utf-8"?>
<ds:datastoreItem xmlns:ds="http://schemas.openxmlformats.org/officeDocument/2006/customXml" ds:itemID="{6FD1BFDC-CD86-479D-9FA6-F9CA9F108E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ef2c54-932d-44ea-a465-78fe7f7cc0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10009</TotalTime>
  <Words>2163</Words>
  <Application>Microsoft Macintosh PowerPoint</Application>
  <PresentationFormat>Widescreen</PresentationFormat>
  <Paragraphs>230</Paragraphs>
  <Slides>43</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Arial</vt:lpstr>
      <vt:lpstr>Calibri</vt:lpstr>
      <vt:lpstr>Calibri Light</vt:lpstr>
      <vt:lpstr>Consolas</vt:lpstr>
      <vt:lpstr>Segoe UI</vt:lpstr>
      <vt:lpstr>Segoe UI Light</vt:lpstr>
      <vt:lpstr>Segoe UI Semibold</vt:lpstr>
      <vt:lpstr>Segoe UI Semilight</vt:lpstr>
      <vt:lpstr>Source Sans Pro</vt:lpstr>
      <vt:lpstr>Wingdings</vt:lpstr>
      <vt:lpstr>Motiv Office</vt:lpstr>
      <vt:lpstr>C+E Readiness Template</vt:lpstr>
      <vt:lpstr>TCL-WC Template | White</vt:lpstr>
      <vt:lpstr>Model Lifecyle Management In Azure (AML &amp; Mlflow)</vt:lpstr>
      <vt:lpstr>Recording Session is in Progress</vt:lpstr>
      <vt:lpstr>Smart Hospital</vt:lpstr>
      <vt:lpstr>PowerPoint Presentation</vt:lpstr>
      <vt:lpstr>Welcome to</vt:lpstr>
      <vt:lpstr>Session learning objective</vt:lpstr>
      <vt:lpstr>Text layout (without bullet points)</vt:lpstr>
      <vt:lpstr>Adjusting list levels</vt:lpstr>
      <vt:lpstr>Example with longer headline text wrapping to a second line</vt:lpstr>
      <vt:lpstr>Bullet points layout with subtitle Set the subtitle to 20pt in the same text block, with character spacing Normal</vt:lpstr>
      <vt:lpstr>Title square photo layout</vt:lpstr>
      <vt:lpstr>Square photo layout </vt:lpstr>
      <vt:lpstr>Section title</vt:lpstr>
      <vt:lpstr>Section title</vt:lpstr>
      <vt:lpstr>Section title</vt:lpstr>
      <vt:lpstr>Section title</vt:lpstr>
      <vt:lpstr>Section title</vt:lpstr>
      <vt:lpstr>Section title</vt:lpstr>
      <vt:lpstr>Demo</vt:lpstr>
      <vt:lpstr>Community Banner</vt:lpstr>
      <vt:lpstr>Flow</vt:lpstr>
      <vt:lpstr>ML Model Lifecycle</vt:lpstr>
      <vt:lpstr>ML Lifecycle Challenges</vt:lpstr>
      <vt:lpstr>MLFlow 101</vt:lpstr>
      <vt:lpstr>What is MLFlow?</vt:lpstr>
      <vt:lpstr>PowerPoint Presentation</vt:lpstr>
      <vt:lpstr>PowerPoint Presentation</vt:lpstr>
      <vt:lpstr>MLFlow Tracking</vt:lpstr>
      <vt:lpstr>MLFlow Projects</vt:lpstr>
      <vt:lpstr>Example For Model Packaging</vt:lpstr>
      <vt:lpstr>MLFlow Models</vt:lpstr>
      <vt:lpstr>Example of Model Management</vt:lpstr>
      <vt:lpstr>MLFlow Model Registry</vt:lpstr>
      <vt:lpstr>Why MLFlow &amp; Azure?</vt:lpstr>
      <vt:lpstr>PowerPoint Presentation</vt:lpstr>
      <vt:lpstr>Azure ML</vt:lpstr>
      <vt:lpstr>PowerPoint Presentation</vt:lpstr>
      <vt:lpstr>Demo</vt:lpstr>
      <vt:lpstr>Position To Partners</vt:lpstr>
      <vt:lpstr>PowerPoint Presentation</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dc:title>
  <dc:creator>Barbora Vlášková</dc:creator>
  <cp:lastModifiedBy>Anthony Franklin</cp:lastModifiedBy>
  <cp:revision>111</cp:revision>
  <dcterms:created xsi:type="dcterms:W3CDTF">2020-07-15T09:56:37Z</dcterms:created>
  <dcterms:modified xsi:type="dcterms:W3CDTF">2021-02-02T20:45:26Z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0x010100102C24EA83F79E4B94778BF6D9DC659F</vt:lpwstr>
  </property>
</Properties>
</file>